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15"/>
  </p:notesMasterIdLst>
  <p:sldIdLst>
    <p:sldId id="256" r:id="rId2"/>
    <p:sldId id="257" r:id="rId3"/>
    <p:sldId id="262" r:id="rId4"/>
    <p:sldId id="264" r:id="rId5"/>
    <p:sldId id="265" r:id="rId6"/>
    <p:sldId id="260" r:id="rId7"/>
    <p:sldId id="267" r:id="rId8"/>
    <p:sldId id="266" r:id="rId9"/>
    <p:sldId id="263" r:id="rId10"/>
    <p:sldId id="269" r:id="rId11"/>
    <p:sldId id="268" r:id="rId12"/>
    <p:sldId id="270" r:id="rId13"/>
    <p:sldId id="26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1"/>
    <p:restoredTop sz="74490"/>
  </p:normalViewPr>
  <p:slideViewPr>
    <p:cSldViewPr snapToGrid="0" snapToObjects="1">
      <p:cViewPr varScale="1">
        <p:scale>
          <a:sx n="93" d="100"/>
          <a:sy n="93" d="100"/>
        </p:scale>
        <p:origin x="1240"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17T02:33:58.224"/>
    </inkml:context>
    <inkml:brush xml:id="br0">
      <inkml:brushProperty name="width" value="0.3" units="cm"/>
      <inkml:brushProperty name="height" value="0.6" units="cm"/>
      <inkml:brushProperty name="color" value="#00F900"/>
      <inkml:brushProperty name="tip" value="rectangle"/>
      <inkml:brushProperty name="rasterOp" value="maskPen"/>
    </inkml:brush>
  </inkml:definitions>
  <inkml:trace contextRef="#ctx0" brushRef="#br0">297 208,'-39'21,"11"-5,18-1,9-6,-3 10,4-6,0 4,4 1,7-4,28 23,-5-18,6 8,-16-22,-3-5,6 0,-4 0,1 0,-11 0,3 0,-7-27,-2 17,-14-18,0 1,-2 6,-7-22,13 7,-12 0,13 1,-10 11,10 0,-5 12,7-1,7-6,-5 5,8-2,-20-3,8 5,-18 2,4 4,3 8,-6 0,2 8,4-3,-6 3,9 3,-5-6,10 14,-6-6,3 4,-2-2,-5-10,10 13,-14-5,13 4,-13 2,10-10,1 6,-7-6,13 7,-17-7,7 6,-2-10,-5 6,10-3,-6-3,-2 13,4-11,-3 4,8 4,-4-13,7 23,8-10,0 5,15-8,-16 2,16-4,-12 6,21-8,-12-4,2 3,1-2,-11 3,15-4,-9-4,4 4,1-3,-4 2,14-3,-17-4,9 4,-9-11,3 5,2-9,-1 6,-6 1,6-7,-2 12,-1-15,4 13,8-14,-5 13,3-9,-12 14,-2-9,9 4,-4-9,-1 6,-2-7,-4 7,2-10,3 5,-10-2,7 4</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6:02.188"/>
    </inkml:context>
    <inkml:brush xml:id="br0">
      <inkml:brushProperty name="width" value="0.05" units="cm"/>
      <inkml:brushProperty name="height" value="0.05" units="cm"/>
    </inkml:brush>
  </inkml:definitions>
  <inkml:trace contextRef="#ctx0" brushRef="#br0">1 0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6:02.402"/>
    </inkml:context>
    <inkml:brush xml:id="br0">
      <inkml:brushProperty name="width" value="0.05" units="cm"/>
      <inkml:brushProperty name="height" value="0.05" units="cm"/>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6:03.718"/>
    </inkml:context>
    <inkml:brush xml:id="br0">
      <inkml:brushProperty name="width" value="0.05" units="cm"/>
      <inkml:brushProperty name="height" value="0.05" units="cm"/>
    </inkml:brush>
  </inkml:definitions>
  <inkml:trace contextRef="#ctx0" brushRef="#br0">268 245 8191,'-24'-36'0,"-5"6"5063,-1 6-5063,-15-13 2818,7 15-2818,-16-31 0,32 36 0,-4-8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6:03.953"/>
    </inkml:context>
    <inkml:brush xml:id="br0">
      <inkml:brushProperty name="width" value="0.05" units="cm"/>
      <inkml:brushProperty name="height" value="0.05" units="cm"/>
    </inkml:brush>
  </inkml:definitions>
  <inkml:trace contextRef="#ctx0" brushRef="#br0">17 1 24575,'-9'0'0,"1"0"0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6:23.431"/>
    </inkml:context>
    <inkml:brush xml:id="br0">
      <inkml:brushProperty name="width" value="0.05" units="cm"/>
      <inkml:brushProperty name="height" value="0.05" units="cm"/>
    </inkml:brush>
  </inkml:definitions>
  <inkml:trace contextRef="#ctx0" brushRef="#br0">0 17 24575,'0'-9'0,"0"1"0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6:36.837"/>
    </inkml:context>
    <inkml:brush xml:id="br0">
      <inkml:brushProperty name="width" value="0.05" units="cm"/>
      <inkml:brushProperty name="height" value="0.05" units="cm"/>
    </inkml:brush>
  </inkml:definitions>
  <inkml:trace contextRef="#ctx0" brushRef="#br0">113 1 8191,'-51'28'0,"24"-18"0,-4 11 0,27-21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6:37.953"/>
    </inkml:context>
    <inkml:brush xml:id="br0">
      <inkml:brushProperty name="width" value="0.05" units="cm"/>
      <inkml:brushProperty name="height" value="0.05" units="cm"/>
    </inkml:brush>
  </inkml:definitions>
  <inkml:trace contextRef="#ctx0" brushRef="#br0">1 1 24575,'0'0'0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6:38.676"/>
    </inkml:context>
    <inkml:brush xml:id="br0">
      <inkml:brushProperty name="width" value="0.05" units="cm"/>
      <inkml:brushProperty name="height" value="0.05" units="cm"/>
    </inkml:brush>
  </inkml:definitions>
  <inkml:trace contextRef="#ctx0" brushRef="#br0">0 1 24575,'0'0'0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6:39.414"/>
    </inkml:context>
    <inkml:brush xml:id="br0">
      <inkml:brushProperty name="width" value="0.05" units="cm"/>
      <inkml:brushProperty name="height" value="0.05"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4:15.593"/>
    </inkml:context>
    <inkml:brush xml:id="br0">
      <inkml:brushProperty name="width" value="0.05" units="cm"/>
      <inkml:brushProperty name="height" value="0.05" units="cm"/>
    </inkml:brush>
  </inkml:definitions>
  <inkml:trace contextRef="#ctx0" brushRef="#br0">643 1137 24575,'20'0'0,"-5"0"0,22-11 0,-18 5 0,6-5 0,-10 7 0,-10-3 0,6 5 0,-10-9 0,10 10 0,-9-10 0,8 9 0,-2-5 0,1 3 0,-1-4 0,3 3 0,-9-6 0,12 3 0,-8 2 0,9-5 0,-6 11 0,-1-11 0,-5 5 0,-3-9 0,8 9 0,-7-5 0,7 3 0,-8-4 0,3-1 0,-2-2 0,3-7 0,-4 7 0,10-17 0,-7 17 0,11-6 0,-13-3 0,10 9 0,-10-7 0,7 11 0,-8 2 0,3 5 0,-2-7 0,3 6 0,-4-11 0,0 7 0,7 1 0,-5-3 0,5 6 0,-7-19 0,0 9 0,3-3 0,-2 7 0,3 3 0,-4-1 0,0-6 0,0 5 0,7 2 0,-5-3 0,5 2 0,-7-3 0,0-4 0,0 7 0,0-6 0,0 6 0,0-7 0,0 7 0,0-6 0,-7 6 0,5-7 0,-5 7 0,3-6 0,3 6 0,-10-7 0,9 7 0,-9 1 0,3-3 0,3 6 0,1-11 0,-2 7 0,4 1 0,-6-3 0,1 9 0,-2-12 0,0 8 0,-6-9 0,6 6 0,-7-6 0,11 5 0,-10-5 0,10 10 0,-10-10 0,6 10 0,-7-11 0,7 11 0,-10-18 0,9 19 0,-8-12 0,12 12 0,-8-4 0,8 3 0,-18-3 0,9 1 0,-6 5 0,-3-5 0,9 4 0,-6 2 0,-3-3 0,9 4 0,-10-7 0,12 5 0,-11-11 0,10 12 0,-8-4 0,7-2 0,2 5 0,-3-6 0,0 8 0,3 0 0,-2 0 0,-7 6 0,11 2 0,-21-1 0,21 0 0,-10-3 0,5 4 0,7-3 0,-6 6 0,10-3 0,-3 1 0,5-1 0,2 3 0,-10-6 0,9 11 0,-5-7 0,7 6 0,-4-6 0,3 6 0,-2-6 0,3 6 0,0-6 0,-8 6 0,7-6 0,-10 6 0,10-6 0,-3 7 0,-12-6 0,12 6 0,-15-5 0,13 12 0,-7-12 0,3 10 0,-9-1 0,13 3 0,-9 4 0,7-6 0,3 3 0,-6-13 0,10 10 0,-3-13 0,-3-4 0,5 7 0,-9-9 0,10 8 0,-2-2 0,3 14 0,-8-8 0,7 10 0,-7-3 0,5-2 0,2 2 0,-3 3 0,4-10 0,0 7 0,0-5 0,0-7 0,0 6 0,0-6 0,0 6 0,0-6 0,0 6 0,4-6 0,4 6 0,1-6 0,-1 7 0,3-11 0,-6 9 0,10-8 0,16 27 0,-14-23 0,16 22 0,-24-27 0,15 3 0,-10 3 0,7-6 0,3 14 0,-16-9 0,15 1 0,-18-7 0,19 6 0,-9-3 0,6 4 0,-6 0 0,-6-9 0,6 5 0,-6-7 0,6 0 0,-6 0 0,7 0 0,-11-7 0,9 5 0,-8-6 0,18 8 0,-10-3 0,20 2 0,-8-13 0,-2 7 0,0-4 0,-19 0 0,6 5 0,-3-2 0,-3-3 0,6 10 0,-3-10 0,1 3 0,6 2 0,-6-5 0,6 3 0,-9-13 0,5 10 0,-3-9 0,2 3 0,6 2 0,7-7 0,-9 13 0,3-4 0,-6 12 0,-9-10 0,5 3 0,-7-2 0,10-14 0,-4 10 0,6-8 0,-9 7 0,-3 6 0,0-7 0,0 7 0,0-6 0,0 6 0,0-7 0,0 7 0,0-6 0,0-6 0,0 6 0,-3-9 0,2 15 0,-3-7 0,-3 7 0,5-6 0,-9 9 0,3-8 0,-1 12 0,-6-5 0,6 7 0,-7 0 0,7-4 0,-6-4 0,6-1 0,-7-6 0,4 5 0,-1 2 0,5-3 0,-3 10 0,5-10 0,-9 10 0,6-3 0,-7 8 0,7-3 0,-15 2 0,9 4 0,-18-5 0,18 9 0,-17-10 0,17 10 0,-19-10 0,7 7 0,7-5 0,1-2 0,14 3 0,-3-4 0,3 7 0,-2-5 0,3 5 0,-5-7 0,-2 0 0,1 3 0,2 5 0,-3-2 0,6 8 0,-3-5 0,-3 4 0,9-2 0,-9 1 0,10-3 0,-2 6 0,3-6 0,0 6 0,0-6 0,0 6 0,0 7 0,0-8 0,0 10 0,0-15 0,0 6 0,3-6 0,5 6 0,1-9 0,-1 5 0,3-11 0,-6 11 0,11-9 0,-7 9 0,6-10 0,-6-1 0,6-1 0,-6-3 0,6 4 0,-6-4 0,6-4 0,-6 3 0,7-2 0,5 7 0,-7 0 0,3-4 0,-6 3 0,6-3 0,-2-3 0,2 2 0,-6-4 0,-10 6 0,7 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4:50.683"/>
    </inkml:context>
    <inkml:brush xml:id="br0">
      <inkml:brushProperty name="width" value="0.05" units="cm"/>
      <inkml:brushProperty name="height" value="0.05" units="cm"/>
      <inkml:brushProperty name="color" value="#E71224"/>
    </inkml:brush>
  </inkml:definitions>
  <inkml:trace contextRef="#ctx0" brushRef="#br0">533 1 24575,'-9'16'0,"1"0"0,5 0 0,2 0 0,-3-3 0,-3 2 0,5-6 0,-5 6 0,7-6 0,-4-1 0,3 3 0,-2-6 0,3 10 0,0-6 0,0 3 0,0-4 0,0 0 0,0 4 0,0-3 0,0 6 0,0-6 0,0 6 0,0-6 0,0 6 0,0-6 0,0 7 0,0-7 0,0 2 0,0-3 0,0 4 0,0-3 0,0 6 0,0 6 0,0-6 0,0 9 0,0-15 0,0 15 0,0-10 0,0 7 0,0 3 0,0 0 0,0 2 0,0 8 0,0-20 0,0 19 0,0-18 0,0 9 0,0-11 0,0 2 0,0-6 0,0 6 0,0-6 0,0 6 0,0-6 0,0 7 0,0-7 0,0 6 0,0-6 0,0 15 0,0-10 0,0 7 0,0-5 0,0-7 0,0 6 0,0-3 0,0 1 0,0 2 0,3-9 0,5-6 0,-2-6 0,4-2 0,-9-3 0,7 9 0,-8-9 0,8 10 0,-8-9 0,11 8 0,-9-21 0,9 15 0,-3-9 0,2-2 0,6 8 0,-9-11 0,4 7 0,-10 6 0,9 1 0,-8 0 0,9 4 0,-10-8 0,10 6 0,-10-4 0,7 1 0,-5 4 0,-2-6 0,10 3 0,-6-1 0,3-15 0,21-9 0,-23 4 0,19-14 0,-18 28 0,-5-9 0,5 3 0,-7 6 0,4-2 0,-3 6 0,2 17 0,-3-8 0,-3 13 0,2 1 0,-10-3 0,9 6 0,-9-2 0,3-1 0,3 4 0,-6-8 0,10 8 0,-10-11 0,6 6 0,-4-3 0,-1-3 0,8 18 0,-9-19 0,3 16 0,2-4 0,-5-1 0,7 6 0,-4-6 0,3-6 0,-6 6 0,9-6 0,-9 7 0,11-7 0,-11 6 0,5-6 0,-2 6 0,-3-6 0,9 6 0,-9-6 0,3 6 0,3 7 0,-13-8 0,15 6 0,-8-11 0,7 2 0,4-2 0,-4 6 0,-3-6 0,5 15 0,-5-1 0,3 4 0,-4-5 0,-1-7 0,1-6 0,4 6 0,4-17 0,-7 4 0,5-18 0,-9 11 0,6-6 0,-3 10 0,-4-10 0,3 9 0,-6-8 0,6 1 0,-7 4 0,7-6 0,-6 10 0,6-2 0,-7 3 0,7-8 0,-6 6 0,6-5 0,-7 7 0,7 0 0,-6 0 0,6 0 0,-7 0 0,-5 0 0,10-3 0,-21 2 0,25-3 0,-17 4 0,18-4 0,-8 0 0,5-4 0,-4 3 0,-11-9 0,9 7 0,-6-4 0,16 7 0,10 4 0,4 0 0,6-7 0,-6 5 0,6-5 0,-6 7 0,6 0 0,-6-4 0,6 3 0,-6-2 0,7 3 0,-7 0 0,6-7 0,-6 8 0,6-7 0,-10 6 0,6-1 0,-3-3 0,5 4 0,-1 0 0,3-7 0,-6 5 0,7-5 0,-7 7 0,6 0 0,-6 0 0,6 0 0,-6-4 0,6 3 0,-6-2 0,-1-4 0,-4 1 0,-4-9 0,0 6 0,0-7 0,0 7 0,0-6 0,0 6 0,0-7 0,0 7 0,0-6 0,0 6 0,0-7 0,0 7 0,0-6 0,-4 6 0,3-7 0,-2 7 0,3-6 0,-8 6 0,7-7 0,-7 7 0,5-6 0,2 2 0,-3 0 0,-3-2 0,5 6 0,-5-6 0,7 5 0,-4 2 0,3-3 0,-2 6 0,3-10 0,-8 5 0,7-5 0,-7 6 0,8-6 0,0 5 0,-3-5 0,2 2 0,-10 1 0,9-12 0,-5 9 0,7-6 0,-4 5 0,3 7 0,-2-6 0,-5 6 0,7-7 0,-7 7 0,8-3 0,0 4 0,-7-4 0,5 3 0,-5-6 0,7 6 0,7 0 0,-1 6 0,17 3 0,-15-7 0,15 5 0,-18-5 0,10 3 0,-6-4 0,7 2 0,-11-5 0,2 3 0,-3 3 0,4-2 0,1 7 0,-1-4 0,3 3 0,-10-10 0,10 9 0,-3-5 0,1 7 0,6-4 0,-6 4 0,7-4 0,-11-3 0,6 5 0,-3-9 0,1 10 0,-1-3 0,-5 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9:17.271"/>
    </inkml:context>
    <inkml:brush xml:id="br0">
      <inkml:brushProperty name="width" value="0.05" units="cm"/>
      <inkml:brushProperty name="height" value="0.05" units="cm"/>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9:17.519"/>
    </inkml:context>
    <inkml:brush xml:id="br0">
      <inkml:brushProperty name="width" value="0.05" units="cm"/>
      <inkml:brushProperty name="height" value="0.05" units="cm"/>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9:18.822"/>
    </inkml:context>
    <inkml:brush xml:id="br0">
      <inkml:brushProperty name="width" value="0.05" units="cm"/>
      <inkml:brushProperty name="height" value="0.05" units="cm"/>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9:19.058"/>
    </inkml:context>
    <inkml:brush xml:id="br0">
      <inkml:brushProperty name="width" value="0.05" units="cm"/>
      <inkml:brushProperty name="height" value="0.05" units="cm"/>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5:52.783"/>
    </inkml:context>
    <inkml:brush xml:id="br0">
      <inkml:brushProperty name="width" value="0.05" units="cm"/>
      <inkml:brushProperty name="height" value="0.05" units="cm"/>
    </inkml:brush>
  </inkml:definitions>
  <inkml:trace contextRef="#ctx0" brushRef="#br0">0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02:36:01.663"/>
    </inkml:context>
    <inkml:brush xml:id="br0">
      <inkml:brushProperty name="width" value="0.05" units="cm"/>
      <inkml:brushProperty name="height" value="0.05" units="cm"/>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7B913-4E9C-6B4B-A409-57E923584D85}" type="datetimeFigureOut">
              <a:rPr lang="en-US" smtClean="0"/>
              <a:t>11/16/23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27ACD-39AE-E648-B1CD-10B4D21830DB}" type="slidenum">
              <a:rPr lang="en-US" smtClean="0"/>
              <a:t>‹#›</a:t>
            </a:fld>
            <a:endParaRPr lang="en-US"/>
          </a:p>
        </p:txBody>
      </p:sp>
    </p:spTree>
    <p:extLst>
      <p:ext uri="{BB962C8B-B14F-4D97-AF65-F5344CB8AC3E}">
        <p14:creationId xmlns:p14="http://schemas.microsoft.com/office/powerpoint/2010/main" val="2494608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27ACD-39AE-E648-B1CD-10B4D21830DB}" type="slidenum">
              <a:rPr lang="en-US" smtClean="0"/>
              <a:t>1</a:t>
            </a:fld>
            <a:endParaRPr lang="en-US"/>
          </a:p>
        </p:txBody>
      </p:sp>
    </p:spTree>
    <p:extLst>
      <p:ext uri="{BB962C8B-B14F-4D97-AF65-F5344CB8AC3E}">
        <p14:creationId xmlns:p14="http://schemas.microsoft.com/office/powerpoint/2010/main" val="32785546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AI/AN up ~18% .3%</a:t>
            </a:r>
          </a:p>
          <a:p>
            <a:r>
              <a:rPr lang="en-US" dirty="0"/>
              <a:t>AA no significant change; 5.8%</a:t>
            </a:r>
          </a:p>
          <a:p>
            <a:r>
              <a:rPr lang="en-US" dirty="0"/>
              <a:t>Asian up ~35%</a:t>
            </a:r>
          </a:p>
          <a:p>
            <a:r>
              <a:rPr lang="en-US" dirty="0"/>
              <a:t>H/L up ~ 30%; 7.5%</a:t>
            </a:r>
          </a:p>
          <a:p>
            <a:r>
              <a:rPr lang="en-US" dirty="0"/>
              <a:t>White NL 85</a:t>
            </a:r>
            <a:r>
              <a:rPr lang="en-US" dirty="0">
                <a:sym typeface="Wingdings" pitchFamily="2" charset="2"/>
              </a:rPr>
              <a:t>83%</a:t>
            </a:r>
            <a:endParaRPr lang="en-US" dirty="0"/>
          </a:p>
        </p:txBody>
      </p:sp>
      <p:sp>
        <p:nvSpPr>
          <p:cNvPr id="4" name="Slide Number Placeholder 3"/>
          <p:cNvSpPr>
            <a:spLocks noGrp="1"/>
          </p:cNvSpPr>
          <p:nvPr>
            <p:ph type="sldNum" sz="quarter" idx="5"/>
          </p:nvPr>
        </p:nvSpPr>
        <p:spPr/>
        <p:txBody>
          <a:bodyPr/>
          <a:lstStyle/>
          <a:p>
            <a:fld id="{A2F27ACD-39AE-E648-B1CD-10B4D21830DB}" type="slidenum">
              <a:rPr lang="en-US" smtClean="0"/>
              <a:t>10</a:t>
            </a:fld>
            <a:endParaRPr lang="en-US"/>
          </a:p>
        </p:txBody>
      </p:sp>
    </p:spTree>
    <p:extLst>
      <p:ext uri="{BB962C8B-B14F-4D97-AF65-F5344CB8AC3E}">
        <p14:creationId xmlns:p14="http://schemas.microsoft.com/office/powerpoint/2010/main" val="24784970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27ACD-39AE-E648-B1CD-10B4D21830DB}" type="slidenum">
              <a:rPr lang="en-US" smtClean="0"/>
              <a:t>11</a:t>
            </a:fld>
            <a:endParaRPr lang="en-US"/>
          </a:p>
        </p:txBody>
      </p:sp>
    </p:spTree>
    <p:extLst>
      <p:ext uri="{BB962C8B-B14F-4D97-AF65-F5344CB8AC3E}">
        <p14:creationId xmlns:p14="http://schemas.microsoft.com/office/powerpoint/2010/main" val="8408042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27ACD-39AE-E648-B1CD-10B4D21830DB}" type="slidenum">
              <a:rPr lang="en-US" smtClean="0"/>
              <a:t>13</a:t>
            </a:fld>
            <a:endParaRPr lang="en-US"/>
          </a:p>
        </p:txBody>
      </p:sp>
    </p:spTree>
    <p:extLst>
      <p:ext uri="{BB962C8B-B14F-4D97-AF65-F5344CB8AC3E}">
        <p14:creationId xmlns:p14="http://schemas.microsoft.com/office/powerpoint/2010/main" val="3568707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27ACD-39AE-E648-B1CD-10B4D21830DB}" type="slidenum">
              <a:rPr lang="en-US" smtClean="0"/>
              <a:t>2</a:t>
            </a:fld>
            <a:endParaRPr lang="en-US"/>
          </a:p>
        </p:txBody>
      </p:sp>
    </p:spTree>
    <p:extLst>
      <p:ext uri="{BB962C8B-B14F-4D97-AF65-F5344CB8AC3E}">
        <p14:creationId xmlns:p14="http://schemas.microsoft.com/office/powerpoint/2010/main" val="3368693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Cherokee lands in the 1800s &amp; today</a:t>
            </a:r>
          </a:p>
        </p:txBody>
      </p:sp>
      <p:sp>
        <p:nvSpPr>
          <p:cNvPr id="4" name="Slide Number Placeholder 3"/>
          <p:cNvSpPr>
            <a:spLocks noGrp="1"/>
          </p:cNvSpPr>
          <p:nvPr>
            <p:ph type="sldNum" sz="quarter" idx="5"/>
          </p:nvPr>
        </p:nvSpPr>
        <p:spPr/>
        <p:txBody>
          <a:bodyPr/>
          <a:lstStyle/>
          <a:p>
            <a:fld id="{A2F27ACD-39AE-E648-B1CD-10B4D21830DB}" type="slidenum">
              <a:rPr lang="en-US" smtClean="0"/>
              <a:t>3</a:t>
            </a:fld>
            <a:endParaRPr lang="en-US"/>
          </a:p>
        </p:txBody>
      </p:sp>
    </p:spTree>
    <p:extLst>
      <p:ext uri="{BB962C8B-B14F-4D97-AF65-F5344CB8AC3E}">
        <p14:creationId xmlns:p14="http://schemas.microsoft.com/office/powerpoint/2010/main" val="80065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27ACD-39AE-E648-B1CD-10B4D21830DB}" type="slidenum">
              <a:rPr lang="en-US" smtClean="0"/>
              <a:t>4</a:t>
            </a:fld>
            <a:endParaRPr lang="en-US"/>
          </a:p>
        </p:txBody>
      </p:sp>
    </p:spTree>
    <p:extLst>
      <p:ext uri="{BB962C8B-B14F-4D97-AF65-F5344CB8AC3E}">
        <p14:creationId xmlns:p14="http://schemas.microsoft.com/office/powerpoint/2010/main" val="100536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27ACD-39AE-E648-B1CD-10B4D21830DB}" type="slidenum">
              <a:rPr lang="en-US" smtClean="0"/>
              <a:t>5</a:t>
            </a:fld>
            <a:endParaRPr lang="en-US"/>
          </a:p>
        </p:txBody>
      </p:sp>
    </p:spTree>
    <p:extLst>
      <p:ext uri="{BB962C8B-B14F-4D97-AF65-F5344CB8AC3E}">
        <p14:creationId xmlns:p14="http://schemas.microsoft.com/office/powerpoint/2010/main" val="117051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27ACD-39AE-E648-B1CD-10B4D21830DB}" type="slidenum">
              <a:rPr lang="en-US" smtClean="0"/>
              <a:t>6</a:t>
            </a:fld>
            <a:endParaRPr lang="en-US"/>
          </a:p>
        </p:txBody>
      </p:sp>
    </p:spTree>
    <p:extLst>
      <p:ext uri="{BB962C8B-B14F-4D97-AF65-F5344CB8AC3E}">
        <p14:creationId xmlns:p14="http://schemas.microsoft.com/office/powerpoint/2010/main" val="3598457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2F27ACD-39AE-E648-B1CD-10B4D21830DB}" type="slidenum">
              <a:rPr lang="en-US" smtClean="0"/>
              <a:t>7</a:t>
            </a:fld>
            <a:endParaRPr lang="en-US"/>
          </a:p>
        </p:txBody>
      </p:sp>
    </p:spTree>
    <p:extLst>
      <p:ext uri="{BB962C8B-B14F-4D97-AF65-F5344CB8AC3E}">
        <p14:creationId xmlns:p14="http://schemas.microsoft.com/office/powerpoint/2010/main" val="1363004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mid 1870’s, prison laborers, largely AA, were forced to build the railroad across NC, including thru Avl. (13</a:t>
            </a:r>
            <a:r>
              <a:rPr lang="en-US" baseline="30000" dirty="0"/>
              <a:t>th</a:t>
            </a:r>
            <a:r>
              <a:rPr lang="en-US" dirty="0"/>
              <a:t> Amendment loophole—involuntary servitude permissible if used as punishment for crime.</a:t>
            </a:r>
          </a:p>
          <a:p>
            <a:endParaRPr lang="en-US" dirty="0"/>
          </a:p>
          <a:p>
            <a:r>
              <a:rPr lang="en-US" dirty="0"/>
              <a:t>Yes, there was slavery here despite claims that with no plantations there was none. Many famous names in Avl were slaveowners -- Patton, </a:t>
            </a:r>
            <a:r>
              <a:rPr lang="en-US" dirty="0" err="1"/>
              <a:t>Chunn</a:t>
            </a:r>
            <a:r>
              <a:rPr lang="en-US" dirty="0"/>
              <a:t>, Weaver, Woodfin (largest slaveholder in </a:t>
            </a:r>
            <a:r>
              <a:rPr lang="en-US" dirty="0" err="1"/>
              <a:t>Bunc</a:t>
            </a:r>
            <a:r>
              <a:rPr lang="en-US" dirty="0"/>
              <a:t>), Vance</a:t>
            </a:r>
          </a:p>
        </p:txBody>
      </p:sp>
      <p:sp>
        <p:nvSpPr>
          <p:cNvPr id="4" name="Slide Number Placeholder 3"/>
          <p:cNvSpPr>
            <a:spLocks noGrp="1"/>
          </p:cNvSpPr>
          <p:nvPr>
            <p:ph type="sldNum" sz="quarter" idx="5"/>
          </p:nvPr>
        </p:nvSpPr>
        <p:spPr/>
        <p:txBody>
          <a:bodyPr/>
          <a:lstStyle/>
          <a:p>
            <a:fld id="{A2F27ACD-39AE-E648-B1CD-10B4D21830DB}" type="slidenum">
              <a:rPr lang="en-US" smtClean="0"/>
              <a:t>8</a:t>
            </a:fld>
            <a:endParaRPr lang="en-US"/>
          </a:p>
        </p:txBody>
      </p:sp>
    </p:spTree>
    <p:extLst>
      <p:ext uri="{BB962C8B-B14F-4D97-AF65-F5344CB8AC3E}">
        <p14:creationId xmlns:p14="http://schemas.microsoft.com/office/powerpoint/2010/main" val="3219679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History: we stand on Cherokee land; we know the crimes committed in taking the land and forcibly removing the people</a:t>
            </a:r>
          </a:p>
          <a:p>
            <a:r>
              <a:rPr lang="en-US" dirty="0"/>
              <a:t>Present: 782 927 Up 18% in last decade</a:t>
            </a:r>
          </a:p>
          <a:p>
            <a:r>
              <a:rPr lang="en-US" dirty="0"/>
              <a:t>Gratitude: for the care &amp; love indigenous ancestors showed this land we love</a:t>
            </a:r>
          </a:p>
          <a:p>
            <a:r>
              <a:rPr lang="en-US" dirty="0"/>
              <a:t>Fairness: aka justice</a:t>
            </a:r>
          </a:p>
          <a:p>
            <a:r>
              <a:rPr lang="en-US" dirty="0"/>
              <a:t>Dialogue with EBCI and with each other about historical wrongs that need to be righted</a:t>
            </a:r>
          </a:p>
          <a:p>
            <a:r>
              <a:rPr lang="en-US" dirty="0"/>
              <a:t>Consistency: Register of Deeds </a:t>
            </a:r>
            <a:r>
              <a:rPr lang="en-US" b="0" i="0" dirty="0">
                <a:solidFill>
                  <a:srgbClr val="444444"/>
                </a:solidFill>
                <a:effectLst/>
                <a:latin typeface="Helvetica" pitchFamily="2" charset="0"/>
              </a:rPr>
              <a:t>Buncombe County recognizes that the entirety of the </a:t>
            </a:r>
            <a:r>
              <a:rPr lang="en-US" b="0" i="0" dirty="0" err="1">
                <a:solidFill>
                  <a:srgbClr val="444444"/>
                </a:solidFill>
                <a:effectLst/>
                <a:latin typeface="Helvetica" pitchFamily="2" charset="0"/>
              </a:rPr>
              <a:t>Anigiduwagi</a:t>
            </a:r>
            <a:r>
              <a:rPr lang="en-US" b="0" i="0" dirty="0">
                <a:solidFill>
                  <a:srgbClr val="444444"/>
                </a:solidFill>
                <a:effectLst/>
                <a:latin typeface="Helvetica" pitchFamily="2" charset="0"/>
              </a:rPr>
              <a:t> land was unjustly taken by the United States in cooperation with the State of North Carolina. As citizens on that land, we have benefited from the inhumane actions they took. By acknowledging the historical context of this land, our hope is that Buncombe County and the State of North Carolina will begin the process of strengthening our relationship with our indigenous neighbors. Buncombe County Government recognizes that there is a lot of work to do, and we look forward to initiating a longer conversation about partnering with the thriving community that is the Eastern Band of Cherokee Indians.</a:t>
            </a:r>
            <a:endParaRPr lang="en-US" dirty="0"/>
          </a:p>
          <a:p>
            <a:r>
              <a:rPr lang="en-US" dirty="0"/>
              <a:t>Always asking: What partnerships can we build and sustain that further health equity in meaningful ways?</a:t>
            </a:r>
          </a:p>
          <a:p>
            <a:r>
              <a:rPr lang="en-US" dirty="0"/>
              <a:t>Question: Is it better to ignore or be quiet about injustice, past or present, or be open about it, though it may be painful, awkward, or controversial? Only one of those paths leads to bending the arc toward justice.</a:t>
            </a:r>
          </a:p>
        </p:txBody>
      </p:sp>
      <p:sp>
        <p:nvSpPr>
          <p:cNvPr id="4" name="Slide Number Placeholder 3"/>
          <p:cNvSpPr>
            <a:spLocks noGrp="1"/>
          </p:cNvSpPr>
          <p:nvPr>
            <p:ph type="sldNum" sz="quarter" idx="5"/>
          </p:nvPr>
        </p:nvSpPr>
        <p:spPr/>
        <p:txBody>
          <a:bodyPr/>
          <a:lstStyle/>
          <a:p>
            <a:fld id="{A2F27ACD-39AE-E648-B1CD-10B4D21830DB}" type="slidenum">
              <a:rPr lang="en-US" smtClean="0"/>
              <a:t>9</a:t>
            </a:fld>
            <a:endParaRPr lang="en-US"/>
          </a:p>
        </p:txBody>
      </p:sp>
    </p:spTree>
    <p:extLst>
      <p:ext uri="{BB962C8B-B14F-4D97-AF65-F5344CB8AC3E}">
        <p14:creationId xmlns:p14="http://schemas.microsoft.com/office/powerpoint/2010/main" val="3459367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F28B-45E3-4585-87E3-73838692A70B}"/>
              </a:ext>
            </a:extLst>
          </p:cNvPr>
          <p:cNvSpPr>
            <a:spLocks noGrp="1"/>
          </p:cNvSpPr>
          <p:nvPr>
            <p:ph type="ctrTitle"/>
          </p:nvPr>
        </p:nvSpPr>
        <p:spPr>
          <a:xfrm>
            <a:off x="457200" y="668049"/>
            <a:ext cx="7626795" cy="2841914"/>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F755B0-E17A-4B52-A99D-C35BB18BB2D0}"/>
              </a:ext>
            </a:extLst>
          </p:cNvPr>
          <p:cNvSpPr>
            <a:spLocks noGrp="1"/>
          </p:cNvSpPr>
          <p:nvPr>
            <p:ph type="subTitle" idx="1"/>
          </p:nvPr>
        </p:nvSpPr>
        <p:spPr>
          <a:xfrm>
            <a:off x="457200" y="3602038"/>
            <a:ext cx="7626795" cy="250172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8390C28-805B-4DA6-A10E-651C0FD01716}"/>
              </a:ext>
            </a:extLst>
          </p:cNvPr>
          <p:cNvSpPr>
            <a:spLocks noGrp="1"/>
          </p:cNvSpPr>
          <p:nvPr>
            <p:ph type="dt" sz="half" idx="10"/>
          </p:nvPr>
        </p:nvSpPr>
        <p:spPr/>
        <p:txBody>
          <a:bodyPr/>
          <a:lstStyle/>
          <a:p>
            <a:fld id="{D208048B-57AF-4F53-BC84-8E0A1033FBEC}" type="datetimeFigureOut">
              <a:rPr lang="en-US" smtClean="0"/>
              <a:t>11/16/23</a:t>
            </a:fld>
            <a:endParaRPr lang="en-US"/>
          </a:p>
        </p:txBody>
      </p:sp>
      <p:sp>
        <p:nvSpPr>
          <p:cNvPr id="5" name="Footer Placeholder 4">
            <a:extLst>
              <a:ext uri="{FF2B5EF4-FFF2-40B4-BE49-F238E27FC236}">
                <a16:creationId xmlns:a16="http://schemas.microsoft.com/office/drawing/2014/main" id="{0D5EBBA9-C52F-4628-AE0D-DCD1772F91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BAC57-F8E1-4B54-A111-CB53B32031A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112777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A5B40-C529-41A6-8D06-07AF9430A80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B5A354-E2A8-4A91-9D7A-36D9E0915C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5D3944-2E3D-42BC-B83D-7630699D48C5}"/>
              </a:ext>
            </a:extLst>
          </p:cNvPr>
          <p:cNvSpPr>
            <a:spLocks noGrp="1"/>
          </p:cNvSpPr>
          <p:nvPr>
            <p:ph type="dt" sz="half" idx="10"/>
          </p:nvPr>
        </p:nvSpPr>
        <p:spPr/>
        <p:txBody>
          <a:bodyPr/>
          <a:lstStyle/>
          <a:p>
            <a:fld id="{D208048B-57AF-4F53-BC84-8E0A1033FBEC}" type="datetimeFigureOut">
              <a:rPr lang="en-US" smtClean="0"/>
              <a:t>11/16/23</a:t>
            </a:fld>
            <a:endParaRPr lang="en-US"/>
          </a:p>
        </p:txBody>
      </p:sp>
      <p:sp>
        <p:nvSpPr>
          <p:cNvPr id="5" name="Footer Placeholder 4">
            <a:extLst>
              <a:ext uri="{FF2B5EF4-FFF2-40B4-BE49-F238E27FC236}">
                <a16:creationId xmlns:a16="http://schemas.microsoft.com/office/drawing/2014/main" id="{F2FC57FA-204E-4A7A-BAE2-DF17BB0FF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BDA36D-49FF-495A-8E25-4CCC98E39032}"/>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536664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44ECD05-4E94-4A60-8FDA-700BF100B0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8" name="Color Fill">
            <a:extLst>
              <a:ext uri="{FF2B5EF4-FFF2-40B4-BE49-F238E27FC236}">
                <a16:creationId xmlns:a16="http://schemas.microsoft.com/office/drawing/2014/main" id="{8BCB0EB2-4067-418C-9465-9D4C71240E0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8" name="Group 7">
            <a:extLst>
              <a:ext uri="{FF2B5EF4-FFF2-40B4-BE49-F238E27FC236}">
                <a16:creationId xmlns:a16="http://schemas.microsoft.com/office/drawing/2014/main" id="{04E37999-41E7-446D-8C53-B904C3CE87A5}"/>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9" name="Oval 8">
              <a:extLst>
                <a:ext uri="{FF2B5EF4-FFF2-40B4-BE49-F238E27FC236}">
                  <a16:creationId xmlns:a16="http://schemas.microsoft.com/office/drawing/2014/main" id="{438A90E8-87F8-4150-B5EB-E19C8A01AFB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Graphic 9">
              <a:extLst>
                <a:ext uri="{FF2B5EF4-FFF2-40B4-BE49-F238E27FC236}">
                  <a16:creationId xmlns:a16="http://schemas.microsoft.com/office/drawing/2014/main" id="{724DCA1C-A8E8-4F90-8FAE-85B1426C108A}"/>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1" name="Freeform: Shape 10">
              <a:extLst>
                <a:ext uri="{FF2B5EF4-FFF2-40B4-BE49-F238E27FC236}">
                  <a16:creationId xmlns:a16="http://schemas.microsoft.com/office/drawing/2014/main" id="{158D6291-6756-44E3-9FCE-0B2ECA5EE664}"/>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2" name="Freeform: Shape 11">
              <a:extLst>
                <a:ext uri="{FF2B5EF4-FFF2-40B4-BE49-F238E27FC236}">
                  <a16:creationId xmlns:a16="http://schemas.microsoft.com/office/drawing/2014/main" id="{C37CA96E-9DD9-4172-B63B-50DF43B576DA}"/>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3" name="Graphic 9">
              <a:extLst>
                <a:ext uri="{FF2B5EF4-FFF2-40B4-BE49-F238E27FC236}">
                  <a16:creationId xmlns:a16="http://schemas.microsoft.com/office/drawing/2014/main" id="{B335AFFE-BF3D-491C-8255-692B9DAC6775}"/>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4" name="Graphic 9">
              <a:extLst>
                <a:ext uri="{FF2B5EF4-FFF2-40B4-BE49-F238E27FC236}">
                  <a16:creationId xmlns:a16="http://schemas.microsoft.com/office/drawing/2014/main" id="{AA052AAF-7A7C-4EDB-AE2C-FCA3A756C4E5}"/>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0" name="Texture">
            <a:extLst>
              <a:ext uri="{FF2B5EF4-FFF2-40B4-BE49-F238E27FC236}">
                <a16:creationId xmlns:a16="http://schemas.microsoft.com/office/drawing/2014/main" id="{31F99E9D-6528-47AC-B178-7032D0E17DF8}"/>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Vertical Title 1">
            <a:extLst>
              <a:ext uri="{FF2B5EF4-FFF2-40B4-BE49-F238E27FC236}">
                <a16:creationId xmlns:a16="http://schemas.microsoft.com/office/drawing/2014/main" id="{834DD302-622D-4E42-BD6F-FAAA98B3728C}"/>
              </a:ext>
            </a:extLst>
          </p:cNvPr>
          <p:cNvSpPr>
            <a:spLocks noGrp="1"/>
          </p:cNvSpPr>
          <p:nvPr>
            <p:ph type="title" orient="vert"/>
          </p:nvPr>
        </p:nvSpPr>
        <p:spPr>
          <a:xfrm>
            <a:off x="7306311" y="668049"/>
            <a:ext cx="2628900" cy="550891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C70D9F5-C907-405F-BE11-571C61745EC6}"/>
              </a:ext>
            </a:extLst>
          </p:cNvPr>
          <p:cNvSpPr>
            <a:spLocks noGrp="1"/>
          </p:cNvSpPr>
          <p:nvPr>
            <p:ph type="body" orient="vert" idx="1"/>
          </p:nvPr>
        </p:nvSpPr>
        <p:spPr>
          <a:xfrm>
            <a:off x="457200" y="668049"/>
            <a:ext cx="6689098" cy="55089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CFD860-3FBD-4FE7-A9FD-1D4A4D10AABF}"/>
              </a:ext>
            </a:extLst>
          </p:cNvPr>
          <p:cNvSpPr>
            <a:spLocks noGrp="1"/>
          </p:cNvSpPr>
          <p:nvPr>
            <p:ph type="dt" sz="half" idx="10"/>
          </p:nvPr>
        </p:nvSpPr>
        <p:spPr/>
        <p:txBody>
          <a:bodyPr/>
          <a:lstStyle/>
          <a:p>
            <a:fld id="{D208048B-57AF-4F53-BC84-8E0A1033FBEC}" type="datetimeFigureOut">
              <a:rPr lang="en-US" smtClean="0"/>
              <a:t>11/16/23</a:t>
            </a:fld>
            <a:endParaRPr lang="en-US"/>
          </a:p>
        </p:txBody>
      </p:sp>
      <p:sp>
        <p:nvSpPr>
          <p:cNvPr id="5" name="Footer Placeholder 4">
            <a:extLst>
              <a:ext uri="{FF2B5EF4-FFF2-40B4-BE49-F238E27FC236}">
                <a16:creationId xmlns:a16="http://schemas.microsoft.com/office/drawing/2014/main" id="{560A367B-81B3-4BD3-9C95-18EC0710A2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7D8E54-346D-4D66-BF99-96DA43F80DF8}"/>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357338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A2C84-1247-4534-81D1-136C3E1EBB0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048D490-CEA6-4844-A537-F749658D37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DAEFC9-887F-4E73-9938-6032D52864AA}"/>
              </a:ext>
            </a:extLst>
          </p:cNvPr>
          <p:cNvSpPr>
            <a:spLocks noGrp="1"/>
          </p:cNvSpPr>
          <p:nvPr>
            <p:ph type="dt" sz="half" idx="10"/>
          </p:nvPr>
        </p:nvSpPr>
        <p:spPr/>
        <p:txBody>
          <a:bodyPr/>
          <a:lstStyle/>
          <a:p>
            <a:fld id="{D208048B-57AF-4F53-BC84-8E0A1033FBEC}" type="datetimeFigureOut">
              <a:rPr lang="en-US" smtClean="0"/>
              <a:t>11/16/23</a:t>
            </a:fld>
            <a:endParaRPr lang="en-US"/>
          </a:p>
        </p:txBody>
      </p:sp>
      <p:sp>
        <p:nvSpPr>
          <p:cNvPr id="5" name="Footer Placeholder 4">
            <a:extLst>
              <a:ext uri="{FF2B5EF4-FFF2-40B4-BE49-F238E27FC236}">
                <a16:creationId xmlns:a16="http://schemas.microsoft.com/office/drawing/2014/main" id="{ABFCF0CF-134A-404E-A177-9FAAA039F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1B0DC-2D2C-408B-A577-904A2385C0AA}"/>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465467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5431-EF88-4771-9699-27EF70A55112}"/>
              </a:ext>
            </a:extLst>
          </p:cNvPr>
          <p:cNvSpPr>
            <a:spLocks noGrp="1"/>
          </p:cNvSpPr>
          <p:nvPr>
            <p:ph type="title"/>
          </p:nvPr>
        </p:nvSpPr>
        <p:spPr>
          <a:xfrm>
            <a:off x="457200" y="668050"/>
            <a:ext cx="7673389" cy="3816588"/>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DAF57C3-A928-4093-B3FC-ECC2194AE9E9}"/>
              </a:ext>
            </a:extLst>
          </p:cNvPr>
          <p:cNvSpPr>
            <a:spLocks noGrp="1"/>
          </p:cNvSpPr>
          <p:nvPr>
            <p:ph type="body" idx="1"/>
          </p:nvPr>
        </p:nvSpPr>
        <p:spPr>
          <a:xfrm>
            <a:off x="457200" y="4589463"/>
            <a:ext cx="767338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BFD625-A893-46D3-A518-9E969CB4FE54}"/>
              </a:ext>
            </a:extLst>
          </p:cNvPr>
          <p:cNvSpPr>
            <a:spLocks noGrp="1"/>
          </p:cNvSpPr>
          <p:nvPr>
            <p:ph type="dt" sz="half" idx="10"/>
          </p:nvPr>
        </p:nvSpPr>
        <p:spPr/>
        <p:txBody>
          <a:bodyPr/>
          <a:lstStyle/>
          <a:p>
            <a:fld id="{D208048B-57AF-4F53-BC84-8E0A1033FBEC}" type="datetimeFigureOut">
              <a:rPr lang="en-US" smtClean="0"/>
              <a:t>11/16/23</a:t>
            </a:fld>
            <a:endParaRPr lang="en-US"/>
          </a:p>
        </p:txBody>
      </p:sp>
      <p:sp>
        <p:nvSpPr>
          <p:cNvPr id="5" name="Footer Placeholder 4">
            <a:extLst>
              <a:ext uri="{FF2B5EF4-FFF2-40B4-BE49-F238E27FC236}">
                <a16:creationId xmlns:a16="http://schemas.microsoft.com/office/drawing/2014/main" id="{FFCAD37A-B380-4B65-9FB9-3FB91412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773B6-CD13-4451-9BF3-C4102BA5E899}"/>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497799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1FBD0A-9F7B-4EBB-9982-B55F5F9806C4}"/>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88CFF0B8-0BA9-4DD9-B7B2-0655DC8419A8}"/>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C77B910E-9B87-4291-987B-6883212CBAEC}"/>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5" name="Oval 14">
              <a:extLst>
                <a:ext uri="{FF2B5EF4-FFF2-40B4-BE49-F238E27FC236}">
                  <a16:creationId xmlns:a16="http://schemas.microsoft.com/office/drawing/2014/main" id="{05596CF7-55B3-409D-A36C-F5BE9D625628}"/>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2245D23-45D8-474C-8A38-633E99962676}"/>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918A8D14-28CA-4095-B2FA-E48B3150AD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3" name="Texture">
            <a:extLst>
              <a:ext uri="{FF2B5EF4-FFF2-40B4-BE49-F238E27FC236}">
                <a16:creationId xmlns:a16="http://schemas.microsoft.com/office/drawing/2014/main" id="{1D1F176A-19F1-4537-800D-210F29EC1AC2}"/>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D0A04C26-6125-4D95-9FC0-50DEB9419E63}"/>
              </a:ext>
            </a:extLst>
          </p:cNvPr>
          <p:cNvSpPr>
            <a:spLocks noGrp="1"/>
          </p:cNvSpPr>
          <p:nvPr>
            <p:ph type="title"/>
          </p:nvPr>
        </p:nvSpPr>
        <p:spPr>
          <a:xfrm>
            <a:off x="457200" y="668049"/>
            <a:ext cx="10451534" cy="159174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35401A-13E5-4CED-864F-06D6EECCBCAA}"/>
              </a:ext>
            </a:extLst>
          </p:cNvPr>
          <p:cNvSpPr>
            <a:spLocks noGrp="1"/>
          </p:cNvSpPr>
          <p:nvPr>
            <p:ph sz="half" idx="1"/>
          </p:nvPr>
        </p:nvSpPr>
        <p:spPr>
          <a:xfrm>
            <a:off x="457200" y="2341329"/>
            <a:ext cx="5562600"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C513523-8F78-4766-91D7-03E329B6833A}"/>
              </a:ext>
            </a:extLst>
          </p:cNvPr>
          <p:cNvSpPr>
            <a:spLocks noGrp="1"/>
          </p:cNvSpPr>
          <p:nvPr>
            <p:ph sz="half" idx="2"/>
          </p:nvPr>
        </p:nvSpPr>
        <p:spPr>
          <a:xfrm>
            <a:off x="6172200" y="2341329"/>
            <a:ext cx="4736534" cy="38356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4E5B757F-BAD2-4343-BD57-FC02D0BE19EC}"/>
              </a:ext>
            </a:extLst>
          </p:cNvPr>
          <p:cNvSpPr>
            <a:spLocks noGrp="1"/>
          </p:cNvSpPr>
          <p:nvPr>
            <p:ph type="dt" sz="half" idx="10"/>
          </p:nvPr>
        </p:nvSpPr>
        <p:spPr/>
        <p:txBody>
          <a:bodyPr/>
          <a:lstStyle/>
          <a:p>
            <a:fld id="{D208048B-57AF-4F53-BC84-8E0A1033FBEC}" type="datetimeFigureOut">
              <a:rPr lang="en-US" smtClean="0"/>
              <a:t>11/16/23</a:t>
            </a:fld>
            <a:endParaRPr lang="en-US"/>
          </a:p>
        </p:txBody>
      </p:sp>
      <p:sp>
        <p:nvSpPr>
          <p:cNvPr id="6" name="Footer Placeholder 5">
            <a:extLst>
              <a:ext uri="{FF2B5EF4-FFF2-40B4-BE49-F238E27FC236}">
                <a16:creationId xmlns:a16="http://schemas.microsoft.com/office/drawing/2014/main" id="{5A30EF3C-A61E-4F43-9C8F-BC9A6455C6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19D947-1DC8-4CE9-A031-6EEB776BD0BF}"/>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554345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5BFA9BB-A51E-4D09-8602-5AD9010463BA}"/>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A60257A1-779B-4048-BC0D-1EA579B5B1C5}"/>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6" name="Group 15">
            <a:extLst>
              <a:ext uri="{FF2B5EF4-FFF2-40B4-BE49-F238E27FC236}">
                <a16:creationId xmlns:a16="http://schemas.microsoft.com/office/drawing/2014/main" id="{38F4B5D0-AA24-4702-9C01-FC1A03E7B607}"/>
              </a:ext>
              <a:ext uri="{C183D7F6-B498-43B3-948B-1728B52AA6E4}">
                <adec:decorative xmlns:adec="http://schemas.microsoft.com/office/drawing/2017/decorative" val="1"/>
              </a:ext>
            </a:extLst>
          </p:cNvPr>
          <p:cNvGrpSpPr/>
          <p:nvPr/>
        </p:nvGrpSpPr>
        <p:grpSpPr>
          <a:xfrm>
            <a:off x="11151383" y="2767655"/>
            <a:ext cx="1040617" cy="2833045"/>
            <a:chOff x="11151383" y="2767655"/>
            <a:chExt cx="1040617" cy="2833045"/>
          </a:xfrm>
        </p:grpSpPr>
        <p:sp>
          <p:nvSpPr>
            <p:cNvPr id="17" name="Oval 16">
              <a:extLst>
                <a:ext uri="{FF2B5EF4-FFF2-40B4-BE49-F238E27FC236}">
                  <a16:creationId xmlns:a16="http://schemas.microsoft.com/office/drawing/2014/main" id="{29CBF9BD-1EB2-4122-98FE-F2B5DF8771C9}"/>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7C41FF89-01DF-4236-AA4D-243CB8A464B3}"/>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Freeform: Shape 18">
              <a:extLst>
                <a:ext uri="{FF2B5EF4-FFF2-40B4-BE49-F238E27FC236}">
                  <a16:creationId xmlns:a16="http://schemas.microsoft.com/office/drawing/2014/main" id="{FD03BB88-350D-4DE0-BB34-870F6435689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grpSp>
      <p:sp>
        <p:nvSpPr>
          <p:cNvPr id="15" name="Texture">
            <a:extLst>
              <a:ext uri="{FF2B5EF4-FFF2-40B4-BE49-F238E27FC236}">
                <a16:creationId xmlns:a16="http://schemas.microsoft.com/office/drawing/2014/main" id="{4A8025C0-8995-4863-A847-7ED1F8CCE811}"/>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50162335-6445-435C-A1C6-9F090B965040}"/>
              </a:ext>
            </a:extLst>
          </p:cNvPr>
          <p:cNvSpPr>
            <a:spLocks noGrp="1"/>
          </p:cNvSpPr>
          <p:nvPr>
            <p:ph type="title"/>
          </p:nvPr>
        </p:nvSpPr>
        <p:spPr>
          <a:xfrm>
            <a:off x="457200" y="668049"/>
            <a:ext cx="10450629" cy="132556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5074B3D-418F-464D-91E7-993D0B480108}"/>
              </a:ext>
            </a:extLst>
          </p:cNvPr>
          <p:cNvSpPr>
            <a:spLocks noGrp="1"/>
          </p:cNvSpPr>
          <p:nvPr>
            <p:ph type="body" idx="1"/>
          </p:nvPr>
        </p:nvSpPr>
        <p:spPr>
          <a:xfrm>
            <a:off x="457086" y="2182814"/>
            <a:ext cx="5021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904709-9362-4AB5-9AA2-32F51BF06A39}"/>
              </a:ext>
            </a:extLst>
          </p:cNvPr>
          <p:cNvSpPr>
            <a:spLocks noGrp="1"/>
          </p:cNvSpPr>
          <p:nvPr>
            <p:ph sz="half" idx="2"/>
          </p:nvPr>
        </p:nvSpPr>
        <p:spPr>
          <a:xfrm>
            <a:off x="457086" y="3115949"/>
            <a:ext cx="502151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B083836-1CF5-406F-B0CB-643F37066CE6}"/>
              </a:ext>
            </a:extLst>
          </p:cNvPr>
          <p:cNvSpPr>
            <a:spLocks noGrp="1"/>
          </p:cNvSpPr>
          <p:nvPr>
            <p:ph type="body" sz="quarter" idx="3"/>
          </p:nvPr>
        </p:nvSpPr>
        <p:spPr>
          <a:xfrm>
            <a:off x="5890597" y="2182814"/>
            <a:ext cx="501723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4A8670-0F33-4222-AAC9-96A21C47C336}"/>
              </a:ext>
            </a:extLst>
          </p:cNvPr>
          <p:cNvSpPr>
            <a:spLocks noGrp="1"/>
          </p:cNvSpPr>
          <p:nvPr>
            <p:ph sz="quarter" idx="4"/>
          </p:nvPr>
        </p:nvSpPr>
        <p:spPr>
          <a:xfrm>
            <a:off x="5890597" y="3115949"/>
            <a:ext cx="5017232" cy="307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A1E6970-4A96-4519-9C0E-11E245D563C9}"/>
              </a:ext>
            </a:extLst>
          </p:cNvPr>
          <p:cNvSpPr>
            <a:spLocks noGrp="1"/>
          </p:cNvSpPr>
          <p:nvPr>
            <p:ph type="dt" sz="half" idx="10"/>
          </p:nvPr>
        </p:nvSpPr>
        <p:spPr/>
        <p:txBody>
          <a:bodyPr/>
          <a:lstStyle/>
          <a:p>
            <a:fld id="{D208048B-57AF-4F53-BC84-8E0A1033FBEC}" type="datetimeFigureOut">
              <a:rPr lang="en-US" smtClean="0"/>
              <a:t>11/16/23</a:t>
            </a:fld>
            <a:endParaRPr lang="en-US"/>
          </a:p>
        </p:txBody>
      </p:sp>
      <p:sp>
        <p:nvSpPr>
          <p:cNvPr id="8" name="Footer Placeholder 7">
            <a:extLst>
              <a:ext uri="{FF2B5EF4-FFF2-40B4-BE49-F238E27FC236}">
                <a16:creationId xmlns:a16="http://schemas.microsoft.com/office/drawing/2014/main" id="{35FEE249-70F5-4359-B699-23D68A5037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2AE510-A38C-45EE-B061-CB02E4E3DD7C}"/>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082948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A9D1A-F943-4838-BA2F-6DF4F2EC9FEC}"/>
              </a:ext>
            </a:extLst>
          </p:cNvPr>
          <p:cNvSpPr>
            <a:spLocks noGrp="1"/>
          </p:cNvSpPr>
          <p:nvPr>
            <p:ph type="title"/>
          </p:nvPr>
        </p:nvSpPr>
        <p:spPr>
          <a:xfrm>
            <a:off x="457200" y="668049"/>
            <a:ext cx="7685037" cy="1363816"/>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FEE401-3424-4696-A6FC-BBEE79379F9D}"/>
              </a:ext>
            </a:extLst>
          </p:cNvPr>
          <p:cNvSpPr>
            <a:spLocks noGrp="1"/>
          </p:cNvSpPr>
          <p:nvPr>
            <p:ph type="dt" sz="half" idx="10"/>
          </p:nvPr>
        </p:nvSpPr>
        <p:spPr/>
        <p:txBody>
          <a:bodyPr/>
          <a:lstStyle/>
          <a:p>
            <a:fld id="{D208048B-57AF-4F53-BC84-8E0A1033FBEC}" type="datetimeFigureOut">
              <a:rPr lang="en-US" smtClean="0"/>
              <a:t>11/16/23</a:t>
            </a:fld>
            <a:endParaRPr lang="en-US"/>
          </a:p>
        </p:txBody>
      </p:sp>
      <p:sp>
        <p:nvSpPr>
          <p:cNvPr id="4" name="Footer Placeholder 3">
            <a:extLst>
              <a:ext uri="{FF2B5EF4-FFF2-40B4-BE49-F238E27FC236}">
                <a16:creationId xmlns:a16="http://schemas.microsoft.com/office/drawing/2014/main" id="{01E9D767-A30A-4508-B510-99AB91737A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0979DC-F3D5-43AB-8A0F-9C8A14E0CEF4}"/>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877163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CDA0B-9BEE-4B57-8F97-96D5645D0658}"/>
              </a:ext>
            </a:extLst>
          </p:cNvPr>
          <p:cNvSpPr>
            <a:spLocks noGrp="1"/>
          </p:cNvSpPr>
          <p:nvPr>
            <p:ph type="dt" sz="half" idx="10"/>
          </p:nvPr>
        </p:nvSpPr>
        <p:spPr/>
        <p:txBody>
          <a:bodyPr/>
          <a:lstStyle/>
          <a:p>
            <a:fld id="{D208048B-57AF-4F53-BC84-8E0A1033FBEC}" type="datetimeFigureOut">
              <a:rPr lang="en-US" smtClean="0"/>
              <a:t>11/16/23</a:t>
            </a:fld>
            <a:endParaRPr lang="en-US"/>
          </a:p>
        </p:txBody>
      </p:sp>
      <p:sp>
        <p:nvSpPr>
          <p:cNvPr id="3" name="Footer Placeholder 2">
            <a:extLst>
              <a:ext uri="{FF2B5EF4-FFF2-40B4-BE49-F238E27FC236}">
                <a16:creationId xmlns:a16="http://schemas.microsoft.com/office/drawing/2014/main" id="{05282AF2-09A1-4A1C-AEB6-577962B714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4D99D9-82B1-496C-ABBC-4FF0C375DCE7}"/>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742745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7D9AFA4-EB8E-4091-A5E2-1B9D163A0709}"/>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F25018FE-FB44-4E2E-A181-B3476F3E8550}"/>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A6C7CD4B-70DE-49E2-A336-B6F43F58FFA4}"/>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B4B8BFC9-6F67-47CB-BAE4-45260FBAF397}"/>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40F836E5-3C5B-4DE7-B09A-AE00DEE730A9}"/>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68E1B8E4-080E-4F43-B33F-59DD21B6B658}"/>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07639D4-740A-4B71-8393-99CA375EB4A0}"/>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AE7E56E5-1F6A-442B-B5E0-ED19F815D2E2}"/>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3774E986-8FE2-4670-A4C0-96E213269BD7}"/>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3A5846DF-A106-4887-BE2C-DCD89DAA6539}"/>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767E81C-AA51-44A0-B21C-757B2F3B90C5}"/>
              </a:ext>
            </a:extLst>
          </p:cNvPr>
          <p:cNvSpPr>
            <a:spLocks noGrp="1"/>
          </p:cNvSpPr>
          <p:nvPr>
            <p:ph type="title"/>
          </p:nvPr>
        </p:nvSpPr>
        <p:spPr>
          <a:xfrm>
            <a:off x="457200" y="668049"/>
            <a:ext cx="4314825" cy="1957828"/>
          </a:xfrm>
        </p:spPr>
        <p:txBody>
          <a:bodyPr anchor="b">
            <a:norm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7A0438A-298D-4466-B55D-F466C345C3CC}"/>
              </a:ext>
            </a:extLst>
          </p:cNvPr>
          <p:cNvSpPr>
            <a:spLocks noGrp="1"/>
          </p:cNvSpPr>
          <p:nvPr>
            <p:ph idx="1"/>
          </p:nvPr>
        </p:nvSpPr>
        <p:spPr>
          <a:xfrm>
            <a:off x="5183188" y="668049"/>
            <a:ext cx="4875212" cy="523125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4143104-0579-4974-88D2-61DF1A30D390}"/>
              </a:ext>
            </a:extLst>
          </p:cNvPr>
          <p:cNvSpPr>
            <a:spLocks noGrp="1"/>
          </p:cNvSpPr>
          <p:nvPr>
            <p:ph type="body" sz="half" idx="2"/>
          </p:nvPr>
        </p:nvSpPr>
        <p:spPr>
          <a:xfrm>
            <a:off x="457200" y="2749024"/>
            <a:ext cx="4314825" cy="3119964"/>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32755-0632-47CB-AA69-7EFB212FA160}"/>
              </a:ext>
            </a:extLst>
          </p:cNvPr>
          <p:cNvSpPr>
            <a:spLocks noGrp="1"/>
          </p:cNvSpPr>
          <p:nvPr>
            <p:ph type="dt" sz="half" idx="10"/>
          </p:nvPr>
        </p:nvSpPr>
        <p:spPr/>
        <p:txBody>
          <a:bodyPr/>
          <a:lstStyle/>
          <a:p>
            <a:fld id="{D208048B-57AF-4F53-BC84-8E0A1033FBEC}" type="datetimeFigureOut">
              <a:rPr lang="en-US" smtClean="0"/>
              <a:t>11/16/23</a:t>
            </a:fld>
            <a:endParaRPr lang="en-US"/>
          </a:p>
        </p:txBody>
      </p:sp>
      <p:sp>
        <p:nvSpPr>
          <p:cNvPr id="6" name="Footer Placeholder 5">
            <a:extLst>
              <a:ext uri="{FF2B5EF4-FFF2-40B4-BE49-F238E27FC236}">
                <a16:creationId xmlns:a16="http://schemas.microsoft.com/office/drawing/2014/main" id="{38ED0B4F-5B59-4064-A88B-E9938A40F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12E7F-93B8-4E93-BCB3-ADE74FC1504B}"/>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303713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3C1870-4E69-4DE7-BF2F-DE8A7881C64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1" name="Color Fill">
            <a:extLst>
              <a:ext uri="{FF2B5EF4-FFF2-40B4-BE49-F238E27FC236}">
                <a16:creationId xmlns:a16="http://schemas.microsoft.com/office/drawing/2014/main" id="{7439AB1C-A8A1-4745-9625-B18FE9160BBB}"/>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4" name="Group 13">
            <a:extLst>
              <a:ext uri="{FF2B5EF4-FFF2-40B4-BE49-F238E27FC236}">
                <a16:creationId xmlns:a16="http://schemas.microsoft.com/office/drawing/2014/main" id="{11ADDC4D-D9AA-48F8-BD10-2D20F14607A6}"/>
              </a:ext>
              <a:ext uri="{C183D7F6-B498-43B3-948B-1728B52AA6E4}">
                <adec:decorative xmlns:adec="http://schemas.microsoft.com/office/drawing/2017/decorative" val="1"/>
              </a:ext>
            </a:extLst>
          </p:cNvPr>
          <p:cNvGrpSpPr/>
          <p:nvPr/>
        </p:nvGrpSpPr>
        <p:grpSpPr>
          <a:xfrm>
            <a:off x="10300855" y="0"/>
            <a:ext cx="1891145" cy="5600700"/>
            <a:chOff x="10300855" y="0"/>
            <a:chExt cx="1891145" cy="5600700"/>
          </a:xfrm>
        </p:grpSpPr>
        <p:sp>
          <p:nvSpPr>
            <p:cNvPr id="15" name="Oval 14">
              <a:extLst>
                <a:ext uri="{FF2B5EF4-FFF2-40B4-BE49-F238E27FC236}">
                  <a16:creationId xmlns:a16="http://schemas.microsoft.com/office/drawing/2014/main" id="{C1136312-3085-4615-A743-4EE531585B11}"/>
                </a:ext>
              </a:extLst>
            </p:cNvPr>
            <p:cNvSpPr/>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Graphic 9">
              <a:extLst>
                <a:ext uri="{FF2B5EF4-FFF2-40B4-BE49-F238E27FC236}">
                  <a16:creationId xmlns:a16="http://schemas.microsoft.com/office/drawing/2014/main" id="{29539FE4-376B-4187-A80A-C98EBA23DA30}"/>
                </a:ext>
              </a:extLst>
            </p:cNvPr>
            <p:cNvSpPr/>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7" name="Freeform: Shape 16">
              <a:extLst>
                <a:ext uri="{FF2B5EF4-FFF2-40B4-BE49-F238E27FC236}">
                  <a16:creationId xmlns:a16="http://schemas.microsoft.com/office/drawing/2014/main" id="{A11DC5D7-2276-4A57-8783-A0EFB00416E9}"/>
                </a:ext>
              </a:extLst>
            </p:cNvPr>
            <p:cNvSpPr/>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8" name="Freeform: Shape 17">
              <a:extLst>
                <a:ext uri="{FF2B5EF4-FFF2-40B4-BE49-F238E27FC236}">
                  <a16:creationId xmlns:a16="http://schemas.microsoft.com/office/drawing/2014/main" id="{57D5B578-4971-4ADC-97D8-B9CEF52AA71B}"/>
                </a:ext>
                <a:ext uri="{C183D7F6-B498-43B3-948B-1728B52AA6E4}">
                  <adec:decorative xmlns:adec="http://schemas.microsoft.com/office/drawing/2017/decorative" val="1"/>
                </a:ext>
              </a:extLst>
            </p:cNvPr>
            <p:cNvSpPr/>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9" name="Graphic 9">
              <a:extLst>
                <a:ext uri="{FF2B5EF4-FFF2-40B4-BE49-F238E27FC236}">
                  <a16:creationId xmlns:a16="http://schemas.microsoft.com/office/drawing/2014/main" id="{2D968E77-E43D-4870-93BC-CBF1947336B3}"/>
                </a:ext>
              </a:extLst>
            </p:cNvPr>
            <p:cNvSpPr/>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20" name="Graphic 9">
              <a:extLst>
                <a:ext uri="{FF2B5EF4-FFF2-40B4-BE49-F238E27FC236}">
                  <a16:creationId xmlns:a16="http://schemas.microsoft.com/office/drawing/2014/main" id="{1221D41A-E71E-4587-A876-F8778E7C03E1}"/>
                </a:ext>
              </a:extLst>
            </p:cNvPr>
            <p:cNvSpPr/>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13" name="Texture">
            <a:extLst>
              <a:ext uri="{FF2B5EF4-FFF2-40B4-BE49-F238E27FC236}">
                <a16:creationId xmlns:a16="http://schemas.microsoft.com/office/drawing/2014/main" id="{50457195-385D-490A-91AB-30B969C61953}"/>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2">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7E06FF6D-24FA-4E04-90ED-7DBE228B2AA6}"/>
              </a:ext>
            </a:extLst>
          </p:cNvPr>
          <p:cNvSpPr>
            <a:spLocks noGrp="1"/>
          </p:cNvSpPr>
          <p:nvPr>
            <p:ph type="title"/>
          </p:nvPr>
        </p:nvSpPr>
        <p:spPr>
          <a:xfrm>
            <a:off x="457200" y="668049"/>
            <a:ext cx="4314825" cy="2235711"/>
          </a:xfrm>
        </p:spPr>
        <p:txBody>
          <a:bodyPr anchor="b">
            <a:noAutofit/>
          </a:bodyPr>
          <a:lstStyle>
            <a:lvl1pPr algn="l" defTabSz="914400" rtl="0" eaLnBrk="1" latinLnBrk="0" hangingPunct="1">
              <a:lnSpc>
                <a:spcPct val="90000"/>
              </a:lnSpc>
              <a:spcBef>
                <a:spcPct val="0"/>
              </a:spcBef>
              <a:buNone/>
              <a:defRPr lang="en-US" sz="4400" kern="120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432D78B-0E21-420F-9DFF-6131CB0F7E69}"/>
              </a:ext>
            </a:extLst>
          </p:cNvPr>
          <p:cNvSpPr>
            <a:spLocks noGrp="1"/>
          </p:cNvSpPr>
          <p:nvPr>
            <p:ph type="pic" idx="1"/>
          </p:nvPr>
        </p:nvSpPr>
        <p:spPr>
          <a:xfrm>
            <a:off x="5183188" y="668049"/>
            <a:ext cx="4958436" cy="523125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8AC2A57-1064-4391-B96B-4D04305E0BE7}"/>
              </a:ext>
            </a:extLst>
          </p:cNvPr>
          <p:cNvSpPr>
            <a:spLocks noGrp="1"/>
          </p:cNvSpPr>
          <p:nvPr>
            <p:ph type="body" sz="half" idx="2"/>
          </p:nvPr>
        </p:nvSpPr>
        <p:spPr>
          <a:xfrm>
            <a:off x="457200" y="2941222"/>
            <a:ext cx="4314825" cy="29277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D04EB0-850A-4256-8D12-E01A201A4FE1}"/>
              </a:ext>
            </a:extLst>
          </p:cNvPr>
          <p:cNvSpPr>
            <a:spLocks noGrp="1"/>
          </p:cNvSpPr>
          <p:nvPr>
            <p:ph type="dt" sz="half" idx="10"/>
          </p:nvPr>
        </p:nvSpPr>
        <p:spPr/>
        <p:txBody>
          <a:bodyPr/>
          <a:lstStyle/>
          <a:p>
            <a:fld id="{D208048B-57AF-4F53-BC84-8E0A1033FBEC}" type="datetimeFigureOut">
              <a:rPr lang="en-US" smtClean="0"/>
              <a:t>11/16/23</a:t>
            </a:fld>
            <a:endParaRPr lang="en-US"/>
          </a:p>
        </p:txBody>
      </p:sp>
      <p:sp>
        <p:nvSpPr>
          <p:cNvPr id="6" name="Footer Placeholder 5">
            <a:extLst>
              <a:ext uri="{FF2B5EF4-FFF2-40B4-BE49-F238E27FC236}">
                <a16:creationId xmlns:a16="http://schemas.microsoft.com/office/drawing/2014/main" id="{7E9CF4AF-C757-4552-AB8A-3B89C37464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62A368-F12B-4B5E-82F0-A6AEE6AF2C83}"/>
              </a:ext>
            </a:extLst>
          </p:cNvPr>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382695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0"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13" name="Group 12">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p:nvPr/>
        </p:nvGrpSpPr>
        <p:grpSpPr>
          <a:xfrm>
            <a:off x="8351566" y="0"/>
            <a:ext cx="3840434" cy="6858000"/>
            <a:chOff x="8351565" y="0"/>
            <a:chExt cx="3840434" cy="6858000"/>
          </a:xfrm>
        </p:grpSpPr>
        <p:sp>
          <p:nvSpPr>
            <p:cNvPr id="14" name="Oval 13">
              <a:extLst>
                <a:ext uri="{FF2B5EF4-FFF2-40B4-BE49-F238E27FC236}">
                  <a16:creationId xmlns:a16="http://schemas.microsoft.com/office/drawing/2014/main" id="{D386E468-0048-46C4-ADDD-FBE7A6AE9F31}"/>
                </a:ext>
              </a:extLst>
            </p:cNvPr>
            <p:cNvSpPr/>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5" name="Freeform: Shape 14">
              <a:extLst>
                <a:ext uri="{FF2B5EF4-FFF2-40B4-BE49-F238E27FC236}">
                  <a16:creationId xmlns:a16="http://schemas.microsoft.com/office/drawing/2014/main" id="{C5B35ED4-0C31-4C8C-A45E-6A3EDEAB2867}"/>
                </a:ext>
              </a:extLst>
            </p:cNvPr>
            <p:cNvSpPr/>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6" name="Freeform: Shape 15">
              <a:extLst>
                <a:ext uri="{FF2B5EF4-FFF2-40B4-BE49-F238E27FC236}">
                  <a16:creationId xmlns:a16="http://schemas.microsoft.com/office/drawing/2014/main" id="{B40A1EF3-FA93-48F4-9F82-BC0C79635750}"/>
                </a:ext>
              </a:extLst>
            </p:cNvPr>
            <p:cNvSpPr/>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sp>
          <p:nvSpPr>
            <p:cNvPr id="17" name="Freeform: Shape 16">
              <a:extLst>
                <a:ext uri="{FF2B5EF4-FFF2-40B4-BE49-F238E27FC236}">
                  <a16:creationId xmlns:a16="http://schemas.microsoft.com/office/drawing/2014/main" id="{A985F09D-6969-44D0-B04F-4EDE0FEDAF63}"/>
                </a:ext>
              </a:extLst>
            </p:cNvPr>
            <p:cNvSpPr/>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dirty="0"/>
            </a:p>
          </p:txBody>
        </p:sp>
        <p:sp>
          <p:nvSpPr>
            <p:cNvPr id="18" name="Graphic 9">
              <a:extLst>
                <a:ext uri="{FF2B5EF4-FFF2-40B4-BE49-F238E27FC236}">
                  <a16:creationId xmlns:a16="http://schemas.microsoft.com/office/drawing/2014/main" id="{003913A0-A3C0-4ED8-8920-318068FBC46F}"/>
                </a:ext>
              </a:extLst>
            </p:cNvPr>
            <p:cNvSpPr/>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1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p:nvPr/>
        </p:nvSpPr>
        <p:spPr>
          <a:xfrm>
            <a:off x="3048" y="0"/>
            <a:ext cx="12188952" cy="6858000"/>
          </a:xfrm>
          <a:prstGeom prst="rect">
            <a:avLst/>
          </a:prstGeom>
          <a:blipFill dpi="0" rotWithShape="1">
            <a:blip r:embed="rId1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Placeholder 1">
            <a:extLst>
              <a:ext uri="{FF2B5EF4-FFF2-40B4-BE49-F238E27FC236}">
                <a16:creationId xmlns:a16="http://schemas.microsoft.com/office/drawing/2014/main" id="{093083B5-1505-44FE-894D-AA1AB6D60FCE}"/>
              </a:ext>
            </a:extLst>
          </p:cNvPr>
          <p:cNvSpPr>
            <a:spLocks noGrp="1"/>
          </p:cNvSpPr>
          <p:nvPr>
            <p:ph type="title"/>
          </p:nvPr>
        </p:nvSpPr>
        <p:spPr>
          <a:xfrm>
            <a:off x="457200" y="668049"/>
            <a:ext cx="768503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3F3930-F8C8-43B1-BC1A-6264F4ACB2E1}"/>
              </a:ext>
            </a:extLst>
          </p:cNvPr>
          <p:cNvSpPr>
            <a:spLocks noGrp="1"/>
          </p:cNvSpPr>
          <p:nvPr>
            <p:ph type="body" idx="1"/>
          </p:nvPr>
        </p:nvSpPr>
        <p:spPr>
          <a:xfrm>
            <a:off x="457200" y="2096713"/>
            <a:ext cx="7685037" cy="40802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9F4F2F7-3ECA-43D7-BFF3-FBB407AEAB46}"/>
              </a:ext>
            </a:extLst>
          </p:cNvPr>
          <p:cNvSpPr>
            <a:spLocks noGrp="1"/>
          </p:cNvSpPr>
          <p:nvPr>
            <p:ph type="dt" sz="half" idx="2"/>
          </p:nvPr>
        </p:nvSpPr>
        <p:spPr>
          <a:xfrm>
            <a:off x="457200" y="6356350"/>
            <a:ext cx="27432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fld id="{D208048B-57AF-4F53-BC84-8E0A1033FBEC}" type="datetimeFigureOut">
              <a:rPr lang="en-US" smtClean="0"/>
              <a:pPr/>
              <a:t>11/16/23</a:t>
            </a:fld>
            <a:endParaRPr lang="en-US" dirty="0"/>
          </a:p>
        </p:txBody>
      </p:sp>
      <p:sp>
        <p:nvSpPr>
          <p:cNvPr id="5" name="Footer Placeholder 4">
            <a:extLst>
              <a:ext uri="{FF2B5EF4-FFF2-40B4-BE49-F238E27FC236}">
                <a16:creationId xmlns:a16="http://schemas.microsoft.com/office/drawing/2014/main" id="{1D3A193F-0B61-43DD-8E45-EFEAC43E3826}"/>
              </a:ext>
            </a:extLst>
          </p:cNvPr>
          <p:cNvSpPr>
            <a:spLocks noGrp="1"/>
          </p:cNvSpPr>
          <p:nvPr>
            <p:ph type="ftr" sz="quarter" idx="3"/>
          </p:nvPr>
        </p:nvSpPr>
        <p:spPr>
          <a:xfrm>
            <a:off x="457200" y="155448"/>
            <a:ext cx="4114800" cy="365125"/>
          </a:xfrm>
          <a:prstGeom prst="rect">
            <a:avLst/>
          </a:prstGeom>
        </p:spPr>
        <p:txBody>
          <a:bodyPr vert="horz" lIns="91440" tIns="45720" rIns="91440" bIns="45720" rtlCol="0" anchor="ctr"/>
          <a:lstStyle>
            <a:lvl1pPr algn="l">
              <a:defRPr sz="1000" spc="110" baseline="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4625961-D3A8-4945-AEE4-EE1952DBDCAE}"/>
              </a:ext>
            </a:extLst>
          </p:cNvPr>
          <p:cNvSpPr>
            <a:spLocks noGrp="1"/>
          </p:cNvSpPr>
          <p:nvPr>
            <p:ph type="sldNum" sz="quarter" idx="4"/>
          </p:nvPr>
        </p:nvSpPr>
        <p:spPr>
          <a:xfrm>
            <a:off x="10954512" y="6355080"/>
            <a:ext cx="795528" cy="365760"/>
          </a:xfrm>
          <a:prstGeom prst="rect">
            <a:avLst/>
          </a:prstGeom>
        </p:spPr>
        <p:txBody>
          <a:bodyPr vert="horz" lIns="91440" tIns="45720" rIns="91440" bIns="45720" rtlCol="0" anchor="ctr"/>
          <a:lstStyle>
            <a:lvl1pPr algn="r">
              <a:defRPr sz="1000" spc="110" baseline="0">
                <a:solidFill>
                  <a:schemeClr val="tx1">
                    <a:tint val="75000"/>
                  </a:schemeClr>
                </a:solidFill>
              </a:defRPr>
            </a:lvl1pPr>
          </a:lstStyle>
          <a:p>
            <a:fld id="{BD8A8A1B-4E1E-43EF-8A39-7D4A3879B941}" type="slidenum">
              <a:rPr lang="en-US" smtClean="0"/>
              <a:pPr/>
              <a:t>‹#›</a:t>
            </a:fld>
            <a:endParaRPr lang="en-US" dirty="0"/>
          </a:p>
        </p:txBody>
      </p:sp>
    </p:spTree>
    <p:extLst>
      <p:ext uri="{BB962C8B-B14F-4D97-AF65-F5344CB8AC3E}">
        <p14:creationId xmlns:p14="http://schemas.microsoft.com/office/powerpoint/2010/main" val="1157932058"/>
      </p:ext>
    </p:extLst>
  </p:cSld>
  <p:clrMap bg1="dk1" tx1="lt1" bg2="dk2" tx2="lt2" accent1="accent1" accent2="accent2" accent3="accent3" accent4="accent4" accent5="accent5" accent6="accent6" hlink="hlink" folHlink="folHlink"/>
  <p:sldLayoutIdLst>
    <p:sldLayoutId id="2147483737" r:id="rId1"/>
    <p:sldLayoutId id="2147483727" r:id="rId2"/>
    <p:sldLayoutId id="2147483728" r:id="rId3"/>
    <p:sldLayoutId id="2147483729" r:id="rId4"/>
    <p:sldLayoutId id="2147483730" r:id="rId5"/>
    <p:sldLayoutId id="2147483731" r:id="rId6"/>
    <p:sldLayoutId id="2147483736"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www.buncombecounty.org/governing/depts/register-of-deeds/slave-deeds/default.asp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storymaps.arcgis.com/stories/e9913eb717dc4e68aebe7a7c7d3f42c3" TargetMode="External"/><Relationship Id="rId5" Type="http://schemas.openxmlformats.org/officeDocument/2006/relationships/hyperlink" Target="https://fitchburgstate.libguides.com/c.php?g=1128891&amp;p=8246097#:~:text=A%20labor%20acknowledgement%20is%20a,Color%20%2D%20specifically%20enslaved%20African%20labor" TargetMode="External"/><Relationship Id="rId4" Type="http://schemas.openxmlformats.org/officeDocument/2006/relationships/hyperlink" Target="http://www.nativegov.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customXml" Target="../ink/ink2.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customXml" Target="../ink/ink1.xm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customXml" Target="../ink/ink3.xml"/></Relationships>
</file>

<file path=ppt/slides/_rels/slide4.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image" Target="../media/image8.png"/><Relationship Id="rId7" Type="http://schemas.openxmlformats.org/officeDocument/2006/relationships/customXml" Target="../ink/ink6.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customXml" Target="../ink/ink5.xml"/><Relationship Id="rId5" Type="http://schemas.openxmlformats.org/officeDocument/2006/relationships/image" Target="../media/image9.png"/><Relationship Id="rId4" Type="http://schemas.openxmlformats.org/officeDocument/2006/relationships/customXml" Target="../ink/ink4.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customXml" Target="../ink/ink12.xml"/><Relationship Id="rId13" Type="http://schemas.openxmlformats.org/officeDocument/2006/relationships/image" Target="../media/image13.png"/><Relationship Id="rId3" Type="http://schemas.openxmlformats.org/officeDocument/2006/relationships/customXml" Target="../ink/ink8.xml"/><Relationship Id="rId7" Type="http://schemas.openxmlformats.org/officeDocument/2006/relationships/customXml" Target="../ink/ink11.xml"/><Relationship Id="rId12" Type="http://schemas.openxmlformats.org/officeDocument/2006/relationships/customXml" Target="../ink/ink14.xml"/><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customXml" Target="../ink/ink10.xml"/><Relationship Id="rId11" Type="http://schemas.openxmlformats.org/officeDocument/2006/relationships/image" Target="../media/image12.png"/><Relationship Id="rId5" Type="http://schemas.openxmlformats.org/officeDocument/2006/relationships/customXml" Target="../ink/ink9.xml"/><Relationship Id="rId10" Type="http://schemas.openxmlformats.org/officeDocument/2006/relationships/customXml" Target="../ink/ink13.xml"/><Relationship Id="rId4" Type="http://schemas.openxmlformats.org/officeDocument/2006/relationships/image" Target="../media/image9.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customXml" Target="../ink/ink18.xml"/><Relationship Id="rId3" Type="http://schemas.openxmlformats.org/officeDocument/2006/relationships/customXml" Target="../ink/ink15.xml"/><Relationship Id="rId7" Type="http://schemas.openxmlformats.org/officeDocument/2006/relationships/customXml" Target="../ink/ink17.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9.png"/><Relationship Id="rId5" Type="http://schemas.openxmlformats.org/officeDocument/2006/relationships/customXml" Target="../ink/ink16.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4" name="Picture 3" descr="Triangular abstract background">
            <a:extLst>
              <a:ext uri="{FF2B5EF4-FFF2-40B4-BE49-F238E27FC236}">
                <a16:creationId xmlns:a16="http://schemas.microsoft.com/office/drawing/2014/main" id="{9595079B-96C5-BDD2-0B8E-6F13863F9BC9}"/>
              </a:ext>
            </a:extLst>
          </p:cNvPr>
          <p:cNvPicPr>
            <a:picLocks noChangeAspect="1"/>
          </p:cNvPicPr>
          <p:nvPr/>
        </p:nvPicPr>
        <p:blipFill rotWithShape="1">
          <a:blip r:embed="rId3">
            <a:alphaModFix amt="60000"/>
          </a:blip>
          <a:srcRect t="15709" r="-1" b="-1"/>
          <a:stretch/>
        </p:blipFill>
        <p:spPr>
          <a:xfrm>
            <a:off x="20" y="10"/>
            <a:ext cx="12188921" cy="6857990"/>
          </a:xfrm>
          <a:prstGeom prst="rect">
            <a:avLst/>
          </a:prstGeom>
        </p:spPr>
      </p:pic>
      <p:sp>
        <p:nvSpPr>
          <p:cNvPr id="2" name="Title 1">
            <a:extLst>
              <a:ext uri="{FF2B5EF4-FFF2-40B4-BE49-F238E27FC236}">
                <a16:creationId xmlns:a16="http://schemas.microsoft.com/office/drawing/2014/main" id="{FF25C725-5E21-CC42-8ABB-09735A7B1B4C}"/>
              </a:ext>
            </a:extLst>
          </p:cNvPr>
          <p:cNvSpPr>
            <a:spLocks noGrp="1"/>
          </p:cNvSpPr>
          <p:nvPr>
            <p:ph type="ctrTitle"/>
          </p:nvPr>
        </p:nvSpPr>
        <p:spPr>
          <a:xfrm>
            <a:off x="394233" y="686020"/>
            <a:ext cx="8630138" cy="3373916"/>
          </a:xfrm>
        </p:spPr>
        <p:txBody>
          <a:bodyPr>
            <a:normAutofit/>
          </a:bodyPr>
          <a:lstStyle/>
          <a:p>
            <a:r>
              <a:rPr lang="en-US" dirty="0">
                <a:solidFill>
                  <a:srgbClr val="FFFFFF"/>
                </a:solidFill>
              </a:rPr>
              <a:t>Proposal:                             Land and Labor Acknowledgment on BCHHS Board Website                                               </a:t>
            </a:r>
          </a:p>
        </p:txBody>
      </p:sp>
      <p:sp>
        <p:nvSpPr>
          <p:cNvPr id="3" name="Subtitle 2">
            <a:extLst>
              <a:ext uri="{FF2B5EF4-FFF2-40B4-BE49-F238E27FC236}">
                <a16:creationId xmlns:a16="http://schemas.microsoft.com/office/drawing/2014/main" id="{D15EEFF1-FF0B-7349-BD55-77CB01F89159}"/>
              </a:ext>
            </a:extLst>
          </p:cNvPr>
          <p:cNvSpPr>
            <a:spLocks noGrp="1"/>
          </p:cNvSpPr>
          <p:nvPr>
            <p:ph type="subTitle" idx="1"/>
          </p:nvPr>
        </p:nvSpPr>
        <p:spPr>
          <a:xfrm>
            <a:off x="394233" y="4908102"/>
            <a:ext cx="8630138" cy="1263878"/>
          </a:xfrm>
        </p:spPr>
        <p:txBody>
          <a:bodyPr>
            <a:normAutofit/>
          </a:bodyPr>
          <a:lstStyle/>
          <a:p>
            <a:r>
              <a:rPr lang="en-US" dirty="0">
                <a:solidFill>
                  <a:srgbClr val="FFFFFF"/>
                </a:solidFill>
              </a:rPr>
              <a:t>Martha Salyers, MD, MPH</a:t>
            </a:r>
          </a:p>
          <a:p>
            <a:r>
              <a:rPr lang="en-US" dirty="0">
                <a:solidFill>
                  <a:srgbClr val="FFFFFF"/>
                </a:solidFill>
              </a:rPr>
              <a:t>November 17, 2023 </a:t>
            </a:r>
          </a:p>
        </p:txBody>
      </p:sp>
      <p:grpSp>
        <p:nvGrpSpPr>
          <p:cNvPr id="11" name="Group 10">
            <a:extLst>
              <a:ext uri="{FF2B5EF4-FFF2-40B4-BE49-F238E27FC236}">
                <a16:creationId xmlns:a16="http://schemas.microsoft.com/office/drawing/2014/main" id="{D4433877-8295-4A0D-94F7-BFD8A63360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00855" y="0"/>
            <a:ext cx="1891145" cy="5600700"/>
            <a:chOff x="10300855" y="0"/>
            <a:chExt cx="1891145" cy="5600700"/>
          </a:xfrm>
        </p:grpSpPr>
        <p:sp>
          <p:nvSpPr>
            <p:cNvPr id="12" name="Oval 11">
              <a:extLst>
                <a:ext uri="{FF2B5EF4-FFF2-40B4-BE49-F238E27FC236}">
                  <a16:creationId xmlns:a16="http://schemas.microsoft.com/office/drawing/2014/main" id="{51FD208E-0612-408E-9D15-241B45325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83194" y="2943021"/>
              <a:ext cx="246527" cy="24652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Graphic 9">
              <a:extLst>
                <a:ext uri="{FF2B5EF4-FFF2-40B4-BE49-F238E27FC236}">
                  <a16:creationId xmlns:a16="http://schemas.microsoft.com/office/drawing/2014/main" id="{0005FEAC-EF53-4E59-AFAA-B72D0F702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30568" y="2199078"/>
              <a:ext cx="1195288" cy="119528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4" name="Freeform: Shape 13">
              <a:extLst>
                <a:ext uri="{FF2B5EF4-FFF2-40B4-BE49-F238E27FC236}">
                  <a16:creationId xmlns:a16="http://schemas.microsoft.com/office/drawing/2014/main" id="{20D9F4E7-B583-4E44-AE18-421B268FBA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151383" y="4336822"/>
              <a:ext cx="1040617" cy="1263878"/>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5" name="Freeform: Shape 14">
              <a:extLst>
                <a:ext uri="{FF2B5EF4-FFF2-40B4-BE49-F238E27FC236}">
                  <a16:creationId xmlns:a16="http://schemas.microsoft.com/office/drawing/2014/main" id="{3C41D6DC-5CB2-4929-AAA8-328E7AA84D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38492" y="2767655"/>
              <a:ext cx="553508" cy="1567713"/>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endParaRPr lang="en-US" dirty="0"/>
            </a:p>
          </p:txBody>
        </p:sp>
        <p:sp>
          <p:nvSpPr>
            <p:cNvPr id="16" name="Graphic 9">
              <a:extLst>
                <a:ext uri="{FF2B5EF4-FFF2-40B4-BE49-F238E27FC236}">
                  <a16:creationId xmlns:a16="http://schemas.microsoft.com/office/drawing/2014/main" id="{810D7DDE-644B-4D22-86B4-C3FEDF985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300855" y="0"/>
              <a:ext cx="1891145" cy="1891145"/>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
          <p:nvSpPr>
            <p:cNvPr id="17" name="Graphic 9">
              <a:extLst>
                <a:ext uri="{FF2B5EF4-FFF2-40B4-BE49-F238E27FC236}">
                  <a16:creationId xmlns:a16="http://schemas.microsoft.com/office/drawing/2014/main" id="{5777DB78-76A6-4C7E-884B-AE5A8540D7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10424367" y="122795"/>
              <a:ext cx="1644119" cy="1644119"/>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Tree>
    <p:extLst>
      <p:ext uri="{BB962C8B-B14F-4D97-AF65-F5344CB8AC3E}">
        <p14:creationId xmlns:p14="http://schemas.microsoft.com/office/powerpoint/2010/main" val="3145106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9268-3BC1-5C4E-BCA8-D7F47D40C48E}"/>
              </a:ext>
            </a:extLst>
          </p:cNvPr>
          <p:cNvSpPr>
            <a:spLocks noGrp="1"/>
          </p:cNvSpPr>
          <p:nvPr>
            <p:ph type="title"/>
          </p:nvPr>
        </p:nvSpPr>
        <p:spPr>
          <a:xfrm>
            <a:off x="-457200" y="1975103"/>
            <a:ext cx="128017" cy="650773"/>
          </a:xfrm>
        </p:spPr>
        <p:txBody>
          <a:bodyPr>
            <a:normAutofit fontScale="90000"/>
          </a:bodyPr>
          <a:lstStyle/>
          <a:p>
            <a:endParaRPr lang="en-US" dirty="0"/>
          </a:p>
        </p:txBody>
      </p:sp>
      <p:sp>
        <p:nvSpPr>
          <p:cNvPr id="4" name="Text Placeholder 3">
            <a:extLst>
              <a:ext uri="{FF2B5EF4-FFF2-40B4-BE49-F238E27FC236}">
                <a16:creationId xmlns:a16="http://schemas.microsoft.com/office/drawing/2014/main" id="{00550227-A6AE-F744-B2B4-41981D824973}"/>
              </a:ext>
            </a:extLst>
          </p:cNvPr>
          <p:cNvSpPr>
            <a:spLocks noGrp="1"/>
          </p:cNvSpPr>
          <p:nvPr>
            <p:ph type="body" sz="half" idx="2"/>
          </p:nvPr>
        </p:nvSpPr>
        <p:spPr>
          <a:xfrm>
            <a:off x="-457200" y="3542858"/>
            <a:ext cx="128017" cy="2326130"/>
          </a:xfrm>
        </p:spPr>
        <p:txBody>
          <a:bodyPr/>
          <a:lstStyle/>
          <a:p>
            <a:endParaRPr lang="en-US" dirty="0"/>
          </a:p>
        </p:txBody>
      </p:sp>
      <p:sp>
        <p:nvSpPr>
          <p:cNvPr id="7" name="TextBox 6">
            <a:extLst>
              <a:ext uri="{FF2B5EF4-FFF2-40B4-BE49-F238E27FC236}">
                <a16:creationId xmlns:a16="http://schemas.microsoft.com/office/drawing/2014/main" id="{98F62E41-22F2-A642-80E7-99FFF63F5F73}"/>
              </a:ext>
            </a:extLst>
          </p:cNvPr>
          <p:cNvSpPr txBox="1"/>
          <p:nvPr/>
        </p:nvSpPr>
        <p:spPr>
          <a:xfrm>
            <a:off x="7717536" y="6134940"/>
            <a:ext cx="3493008" cy="369332"/>
          </a:xfrm>
          <a:prstGeom prst="rect">
            <a:avLst/>
          </a:prstGeom>
          <a:noFill/>
        </p:spPr>
        <p:txBody>
          <a:bodyPr wrap="square" rtlCol="0">
            <a:spAutoFit/>
          </a:bodyPr>
          <a:lstStyle/>
          <a:p>
            <a:r>
              <a:rPr lang="en-US" dirty="0"/>
              <a:t>--USA FACTS/ US Census 2022</a:t>
            </a:r>
          </a:p>
        </p:txBody>
      </p:sp>
      <p:pic>
        <p:nvPicPr>
          <p:cNvPr id="9" name="Content Placeholder 8">
            <a:extLst>
              <a:ext uri="{FF2B5EF4-FFF2-40B4-BE49-F238E27FC236}">
                <a16:creationId xmlns:a16="http://schemas.microsoft.com/office/drawing/2014/main" id="{024BDA0B-42C5-004A-B77A-DC629FF10154}"/>
              </a:ext>
            </a:extLst>
          </p:cNvPr>
          <p:cNvPicPr>
            <a:picLocks noGrp="1" noChangeAspect="1"/>
          </p:cNvPicPr>
          <p:nvPr>
            <p:ph idx="1"/>
          </p:nvPr>
        </p:nvPicPr>
        <p:blipFill>
          <a:blip r:embed="rId3"/>
          <a:stretch>
            <a:fillRect/>
          </a:stretch>
        </p:blipFill>
        <p:spPr>
          <a:xfrm>
            <a:off x="356286" y="1391230"/>
            <a:ext cx="11479427" cy="4477758"/>
          </a:xfrm>
        </p:spPr>
      </p:pic>
    </p:spTree>
    <p:extLst>
      <p:ext uri="{BB962C8B-B14F-4D97-AF65-F5344CB8AC3E}">
        <p14:creationId xmlns:p14="http://schemas.microsoft.com/office/powerpoint/2010/main" val="2787421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CDB3-D417-344A-856B-99679C4819A0}"/>
              </a:ext>
            </a:extLst>
          </p:cNvPr>
          <p:cNvSpPr>
            <a:spLocks noGrp="1"/>
          </p:cNvSpPr>
          <p:nvPr>
            <p:ph type="title"/>
          </p:nvPr>
        </p:nvSpPr>
        <p:spPr>
          <a:xfrm flipV="1">
            <a:off x="-1185619" y="2625877"/>
            <a:ext cx="333214" cy="123147"/>
          </a:xfrm>
        </p:spPr>
        <p:txBody>
          <a:bodyPr>
            <a:normAutofit fontScale="90000"/>
          </a:bodyPr>
          <a:lstStyle/>
          <a:p>
            <a:endParaRPr lang="en-US" dirty="0"/>
          </a:p>
        </p:txBody>
      </p:sp>
      <p:pic>
        <p:nvPicPr>
          <p:cNvPr id="6" name="Content Placeholder 5" descr="A close up of a field&#10;&#10;Description automatically generated">
            <a:extLst>
              <a:ext uri="{FF2B5EF4-FFF2-40B4-BE49-F238E27FC236}">
                <a16:creationId xmlns:a16="http://schemas.microsoft.com/office/drawing/2014/main" id="{0A0FA4F5-5476-D64F-92FE-204AD810587E}"/>
              </a:ext>
            </a:extLst>
          </p:cNvPr>
          <p:cNvPicPr>
            <a:picLocks noGrp="1" noChangeAspect="1"/>
          </p:cNvPicPr>
          <p:nvPr>
            <p:ph idx="1"/>
          </p:nvPr>
        </p:nvPicPr>
        <p:blipFill>
          <a:blip r:embed="rId3"/>
          <a:stretch>
            <a:fillRect/>
          </a:stretch>
        </p:blipFill>
        <p:spPr>
          <a:xfrm>
            <a:off x="-14070" y="0"/>
            <a:ext cx="12206070" cy="6901219"/>
          </a:xfrm>
        </p:spPr>
      </p:pic>
      <p:sp>
        <p:nvSpPr>
          <p:cNvPr id="4" name="Text Placeholder 3">
            <a:extLst>
              <a:ext uri="{FF2B5EF4-FFF2-40B4-BE49-F238E27FC236}">
                <a16:creationId xmlns:a16="http://schemas.microsoft.com/office/drawing/2014/main" id="{8A1543E6-1DEB-8B4A-9CCB-CFE57A42F0C1}"/>
              </a:ext>
            </a:extLst>
          </p:cNvPr>
          <p:cNvSpPr>
            <a:spLocks noGrp="1"/>
          </p:cNvSpPr>
          <p:nvPr>
            <p:ph type="body" sz="half" idx="2"/>
          </p:nvPr>
        </p:nvSpPr>
        <p:spPr>
          <a:xfrm flipH="1" flipV="1">
            <a:off x="-1890793" y="5114439"/>
            <a:ext cx="1038388" cy="805911"/>
          </a:xfrm>
        </p:spPr>
        <p:txBody>
          <a:bodyPr>
            <a:normAutofit/>
          </a:bodyPr>
          <a:lstStyle/>
          <a:p>
            <a:endParaRPr lang="en-US" dirty="0"/>
          </a:p>
        </p:txBody>
      </p:sp>
    </p:spTree>
    <p:extLst>
      <p:ext uri="{BB962C8B-B14F-4D97-AF65-F5344CB8AC3E}">
        <p14:creationId xmlns:p14="http://schemas.microsoft.com/office/powerpoint/2010/main" val="215996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B16A7-B387-CE4A-BDCD-6A5F4E99FCF7}"/>
              </a:ext>
            </a:extLst>
          </p:cNvPr>
          <p:cNvSpPr>
            <a:spLocks noGrp="1"/>
          </p:cNvSpPr>
          <p:nvPr>
            <p:ph type="title"/>
          </p:nvPr>
        </p:nvSpPr>
        <p:spPr>
          <a:xfrm>
            <a:off x="-3643745" y="791196"/>
            <a:ext cx="2424546" cy="1957828"/>
          </a:xfrm>
        </p:spPr>
        <p:txBody>
          <a:bodyPr/>
          <a:lstStyle/>
          <a:p>
            <a:endParaRPr lang="en-US" dirty="0"/>
          </a:p>
        </p:txBody>
      </p:sp>
      <p:pic>
        <p:nvPicPr>
          <p:cNvPr id="6" name="Content Placeholder 5">
            <a:extLst>
              <a:ext uri="{FF2B5EF4-FFF2-40B4-BE49-F238E27FC236}">
                <a16:creationId xmlns:a16="http://schemas.microsoft.com/office/drawing/2014/main" id="{669F1982-4A01-4546-AD6F-9E572D39B1C6}"/>
              </a:ext>
            </a:extLst>
          </p:cNvPr>
          <p:cNvPicPr>
            <a:picLocks noGrp="1" noChangeAspect="1"/>
          </p:cNvPicPr>
          <p:nvPr>
            <p:ph idx="1"/>
          </p:nvPr>
        </p:nvPicPr>
        <p:blipFill>
          <a:blip r:embed="rId2"/>
          <a:stretch>
            <a:fillRect/>
          </a:stretch>
        </p:blipFill>
        <p:spPr>
          <a:xfrm>
            <a:off x="1911928" y="1385366"/>
            <a:ext cx="8132618" cy="4087268"/>
          </a:xfrm>
        </p:spPr>
      </p:pic>
      <p:sp>
        <p:nvSpPr>
          <p:cNvPr id="4" name="Text Placeholder 3">
            <a:extLst>
              <a:ext uri="{FF2B5EF4-FFF2-40B4-BE49-F238E27FC236}">
                <a16:creationId xmlns:a16="http://schemas.microsoft.com/office/drawing/2014/main" id="{583BE0B9-59AA-014C-AAF5-FFE1B346B36A}"/>
              </a:ext>
            </a:extLst>
          </p:cNvPr>
          <p:cNvSpPr>
            <a:spLocks noGrp="1"/>
          </p:cNvSpPr>
          <p:nvPr>
            <p:ph type="body" sz="half" idx="2"/>
          </p:nvPr>
        </p:nvSpPr>
        <p:spPr>
          <a:xfrm flipH="1">
            <a:off x="-2161309" y="2749024"/>
            <a:ext cx="942110" cy="3119964"/>
          </a:xfrm>
        </p:spPr>
        <p:txBody>
          <a:bodyPr/>
          <a:lstStyle/>
          <a:p>
            <a:endParaRPr lang="en-US" dirty="0"/>
          </a:p>
        </p:txBody>
      </p:sp>
    </p:spTree>
    <p:extLst>
      <p:ext uri="{BB962C8B-B14F-4D97-AF65-F5344CB8AC3E}">
        <p14:creationId xmlns:p14="http://schemas.microsoft.com/office/powerpoint/2010/main" val="2568704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8" name="Background Fill">
            <a:extLst>
              <a:ext uri="{FF2B5EF4-FFF2-40B4-BE49-F238E27FC236}">
                <a16:creationId xmlns:a16="http://schemas.microsoft.com/office/drawing/2014/main" id="{973CFC7D-374D-4D67-8994-8DA9D4E23B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9525" cap="flat">
            <a:noFill/>
            <a:prstDash val="solid"/>
            <a:miter/>
          </a:ln>
        </p:spPr>
        <p:txBody>
          <a:bodyPr rtlCol="0" anchor="ctr"/>
          <a:lstStyle/>
          <a:p>
            <a:endParaRPr lang="en-US">
              <a:solidFill>
                <a:schemeClr val="tx1"/>
              </a:solidFill>
            </a:endParaRPr>
          </a:p>
        </p:txBody>
      </p:sp>
      <p:sp>
        <p:nvSpPr>
          <p:cNvPr id="30" name="Color Fill">
            <a:extLst>
              <a:ext uri="{FF2B5EF4-FFF2-40B4-BE49-F238E27FC236}">
                <a16:creationId xmlns:a16="http://schemas.microsoft.com/office/drawing/2014/main" id="{8F7FA731-5B6E-499C-926D-C2D2D4946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dirty="0">
              <a:solidFill>
                <a:schemeClr val="bg2">
                  <a:lumMod val="75000"/>
                  <a:lumOff val="25000"/>
                </a:schemeClr>
              </a:solidFill>
            </a:endParaRPr>
          </a:p>
        </p:txBody>
      </p:sp>
      <p:grpSp>
        <p:nvGrpSpPr>
          <p:cNvPr id="32" name="Group 31">
            <a:extLst>
              <a:ext uri="{FF2B5EF4-FFF2-40B4-BE49-F238E27FC236}">
                <a16:creationId xmlns:a16="http://schemas.microsoft.com/office/drawing/2014/main" id="{3A09DD4A-71B1-4992-961C-FB007CA09D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77333" y="0"/>
            <a:ext cx="2214668" cy="6192747"/>
            <a:chOff x="9977333" y="0"/>
            <a:chExt cx="2214668" cy="6192747"/>
          </a:xfrm>
        </p:grpSpPr>
        <p:sp>
          <p:nvSpPr>
            <p:cNvPr id="33" name="Oval 32">
              <a:extLst>
                <a:ext uri="{FF2B5EF4-FFF2-40B4-BE49-F238E27FC236}">
                  <a16:creationId xmlns:a16="http://schemas.microsoft.com/office/drawing/2014/main" id="{2B3D11D5-EBBE-4E00-9154-51A07DEA6E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21818" y="3254126"/>
              <a:ext cx="272587" cy="27258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Graphic 9">
              <a:extLst>
                <a:ext uri="{FF2B5EF4-FFF2-40B4-BE49-F238E27FC236}">
                  <a16:creationId xmlns:a16="http://schemas.microsoft.com/office/drawing/2014/main" id="{541701B5-7A92-4CFF-9F2E-6071EEFB0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15635" y="2431541"/>
              <a:ext cx="1321642" cy="132164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lumMod val="75000"/>
                <a:alpha val="65000"/>
              </a:schemeClr>
            </a:solidFill>
            <a:ln w="9331" cap="flat">
              <a:noFill/>
              <a:prstDash val="solid"/>
              <a:miter/>
            </a:ln>
          </p:spPr>
          <p:txBody>
            <a:bodyPr rtlCol="0" anchor="ctr"/>
            <a:lstStyle/>
            <a:p>
              <a:pPr lvl="0"/>
              <a:endParaRPr lang="en-US" dirty="0"/>
            </a:p>
          </p:txBody>
        </p:sp>
        <p:sp>
          <p:nvSpPr>
            <p:cNvPr id="35" name="Freeform: Shape 34">
              <a:extLst>
                <a:ext uri="{FF2B5EF4-FFF2-40B4-BE49-F238E27FC236}">
                  <a16:creationId xmlns:a16="http://schemas.microsoft.com/office/drawing/2014/main" id="{DAF1C9DE-4E0C-42F3-8126-59D3E0050D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V="1">
              <a:off x="11041380" y="4795265"/>
              <a:ext cx="1150620" cy="1397482"/>
            </a:xfrm>
            <a:custGeom>
              <a:avLst/>
              <a:gdLst>
                <a:gd name="connsiteX0" fmla="*/ 1087069 w 1119832"/>
                <a:gd name="connsiteY0" fmla="*/ 1138 h 1360088"/>
                <a:gd name="connsiteX1" fmla="*/ 1119832 w 1119832"/>
                <a:gd name="connsiteY1" fmla="*/ 3278 h 1360088"/>
                <a:gd name="connsiteX2" fmla="*/ 1119832 w 1119832"/>
                <a:gd name="connsiteY2" fmla="*/ 1097964 h 1360088"/>
                <a:gd name="connsiteX3" fmla="*/ 1109686 w 1119832"/>
                <a:gd name="connsiteY3" fmla="*/ 1109686 h 1360088"/>
                <a:gd name="connsiteX4" fmla="*/ 25249 w 1119832"/>
                <a:gd name="connsiteY4" fmla="*/ 1334840 h 1360088"/>
                <a:gd name="connsiteX5" fmla="*/ 250404 w 1119832"/>
                <a:gd name="connsiteY5" fmla="*/ 250404 h 1360088"/>
                <a:gd name="connsiteX6" fmla="*/ 1087069 w 1119832"/>
                <a:gd name="connsiteY6" fmla="*/ 1138 h 136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9832" h="1360088">
                  <a:moveTo>
                    <a:pt x="1087069" y="1138"/>
                  </a:moveTo>
                  <a:lnTo>
                    <a:pt x="1119832" y="3278"/>
                  </a:lnTo>
                  <a:lnTo>
                    <a:pt x="1119832" y="1097964"/>
                  </a:lnTo>
                  <a:lnTo>
                    <a:pt x="1109686" y="1109686"/>
                  </a:lnTo>
                  <a:cubicBezTo>
                    <a:pt x="748058" y="1471314"/>
                    <a:pt x="25249" y="1334840"/>
                    <a:pt x="25249" y="1334840"/>
                  </a:cubicBezTo>
                  <a:cubicBezTo>
                    <a:pt x="25249" y="1334840"/>
                    <a:pt x="-111224" y="612032"/>
                    <a:pt x="250404" y="250404"/>
                  </a:cubicBezTo>
                  <a:cubicBezTo>
                    <a:pt x="476422" y="24386"/>
                    <a:pt x="843525" y="-7060"/>
                    <a:pt x="1087069" y="1138"/>
                  </a:cubicBez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dirty="0"/>
            </a:p>
          </p:txBody>
        </p:sp>
        <p:sp>
          <p:nvSpPr>
            <p:cNvPr id="36" name="Graphic 9">
              <a:extLst>
                <a:ext uri="{FF2B5EF4-FFF2-40B4-BE49-F238E27FC236}">
                  <a16:creationId xmlns:a16="http://schemas.microsoft.com/office/drawing/2014/main" id="{BE855266-8082-4371-854D-AB4EC85B89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9977333" y="0"/>
              <a:ext cx="2214667" cy="2214667"/>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solidFill>
              <a:schemeClr val="accent1">
                <a:alpha val="60000"/>
              </a:schemeClr>
            </a:solidFill>
            <a:ln w="9331" cap="flat">
              <a:noFill/>
              <a:prstDash val="solid"/>
              <a:miter/>
            </a:ln>
          </p:spPr>
          <p:txBody>
            <a:bodyPr rtlCol="0" anchor="ctr"/>
            <a:lstStyle/>
            <a:p>
              <a:endParaRPr lang="en-US" dirty="0"/>
            </a:p>
          </p:txBody>
        </p:sp>
        <p:sp>
          <p:nvSpPr>
            <p:cNvPr id="37" name="Graphic 9">
              <a:extLst>
                <a:ext uri="{FF2B5EF4-FFF2-40B4-BE49-F238E27FC236}">
                  <a16:creationId xmlns:a16="http://schemas.microsoft.com/office/drawing/2014/main" id="{45C29FA3-FADD-4ABA-A50B-AB5EF250BD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0093324" y="167079"/>
              <a:ext cx="1945697" cy="1945697"/>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627C3CF4-5B50-459D-B887-9865E4C423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79982" y="3060222"/>
              <a:ext cx="612019" cy="1733435"/>
            </a:xfrm>
            <a:custGeom>
              <a:avLst/>
              <a:gdLst>
                <a:gd name="connsiteX0" fmla="*/ 612019 w 612019"/>
                <a:gd name="connsiteY0" fmla="*/ 0 h 1733435"/>
                <a:gd name="connsiteX1" fmla="*/ 612019 w 612019"/>
                <a:gd name="connsiteY1" fmla="*/ 1733435 h 1733435"/>
                <a:gd name="connsiteX2" fmla="*/ 180103 w 612019"/>
                <a:gd name="connsiteY2" fmla="*/ 1301519 h 1733435"/>
                <a:gd name="connsiteX3" fmla="*/ 180103 w 612019"/>
                <a:gd name="connsiteY3" fmla="*/ 431916 h 1733435"/>
              </a:gdLst>
              <a:ahLst/>
              <a:cxnLst>
                <a:cxn ang="0">
                  <a:pos x="connsiteX0" y="connsiteY0"/>
                </a:cxn>
                <a:cxn ang="0">
                  <a:pos x="connsiteX1" y="connsiteY1"/>
                </a:cxn>
                <a:cxn ang="0">
                  <a:pos x="connsiteX2" y="connsiteY2"/>
                </a:cxn>
                <a:cxn ang="0">
                  <a:pos x="connsiteX3" y="connsiteY3"/>
                </a:cxn>
              </a:cxnLst>
              <a:rect l="l" t="t" r="r" b="b"/>
              <a:pathLst>
                <a:path w="612019" h="1733435">
                  <a:moveTo>
                    <a:pt x="612019" y="0"/>
                  </a:moveTo>
                  <a:lnTo>
                    <a:pt x="612019" y="1733435"/>
                  </a:lnTo>
                  <a:lnTo>
                    <a:pt x="180103" y="1301519"/>
                  </a:lnTo>
                  <a:cubicBezTo>
                    <a:pt x="-60034" y="1061382"/>
                    <a:pt x="-60034" y="672053"/>
                    <a:pt x="180103" y="431916"/>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dirty="0"/>
            </a:p>
          </p:txBody>
        </p:sp>
      </p:grpSp>
      <p:sp>
        <p:nvSpPr>
          <p:cNvPr id="40" name="Texture">
            <a:extLst>
              <a:ext uri="{FF2B5EF4-FFF2-40B4-BE49-F238E27FC236}">
                <a16:creationId xmlns:a16="http://schemas.microsoft.com/office/drawing/2014/main" id="{8592B821-10D5-48C0-8022-A904844B7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EE1845C3-4596-8942-BC7E-4F68D166E555}"/>
              </a:ext>
            </a:extLst>
          </p:cNvPr>
          <p:cNvSpPr>
            <a:spLocks noGrp="1"/>
          </p:cNvSpPr>
          <p:nvPr>
            <p:ph type="title"/>
          </p:nvPr>
        </p:nvSpPr>
        <p:spPr>
          <a:xfrm>
            <a:off x="411207" y="182880"/>
            <a:ext cx="7685037" cy="731519"/>
          </a:xfrm>
        </p:spPr>
        <p:txBody>
          <a:bodyPr>
            <a:normAutofit/>
          </a:bodyPr>
          <a:lstStyle/>
          <a:p>
            <a:r>
              <a:rPr lang="en-US" dirty="0"/>
              <a:t>Resources</a:t>
            </a:r>
          </a:p>
        </p:txBody>
      </p:sp>
      <p:sp>
        <p:nvSpPr>
          <p:cNvPr id="3" name="Content Placeholder 2">
            <a:extLst>
              <a:ext uri="{FF2B5EF4-FFF2-40B4-BE49-F238E27FC236}">
                <a16:creationId xmlns:a16="http://schemas.microsoft.com/office/drawing/2014/main" id="{B39EA021-E7C1-2E4A-B50D-059CBC10F4A4}"/>
              </a:ext>
            </a:extLst>
          </p:cNvPr>
          <p:cNvSpPr>
            <a:spLocks noGrp="1"/>
          </p:cNvSpPr>
          <p:nvPr>
            <p:ph idx="1"/>
          </p:nvPr>
        </p:nvSpPr>
        <p:spPr>
          <a:xfrm>
            <a:off x="411206" y="1052945"/>
            <a:ext cx="10769411" cy="5622175"/>
          </a:xfrm>
        </p:spPr>
        <p:txBody>
          <a:bodyPr>
            <a:noAutofit/>
          </a:bodyPr>
          <a:lstStyle/>
          <a:p>
            <a:r>
              <a:rPr lang="en-US" sz="2400" dirty="0"/>
              <a:t>Native Governance Center, </a:t>
            </a:r>
            <a:r>
              <a:rPr lang="en-US" sz="2400" dirty="0">
                <a:hlinkClick r:id="rId4"/>
              </a:rPr>
              <a:t>www.nativegov.org</a:t>
            </a:r>
            <a:r>
              <a:rPr lang="en-US" sz="2400" dirty="0"/>
              <a:t>   “A Guide to Indigenous Land Acknowledgment’; “Beyond Land Acknowledgment: A Guide”</a:t>
            </a:r>
          </a:p>
          <a:p>
            <a:r>
              <a:rPr lang="en-US" sz="2400" dirty="0"/>
              <a:t>National Museum of the American Indian</a:t>
            </a:r>
          </a:p>
          <a:p>
            <a:r>
              <a:rPr lang="en-US" sz="2400" dirty="0"/>
              <a:t>David E. </a:t>
            </a:r>
            <a:r>
              <a:rPr lang="en-US" sz="2400" dirty="0" err="1"/>
              <a:t>Whisnant</a:t>
            </a:r>
            <a:endParaRPr lang="en-US" sz="2400" dirty="0"/>
          </a:p>
          <a:p>
            <a:r>
              <a:rPr lang="en-US" sz="2400" dirty="0"/>
              <a:t>Dr. Darin Waters</a:t>
            </a:r>
          </a:p>
          <a:p>
            <a:r>
              <a:rPr lang="en-US" sz="2400" dirty="0"/>
              <a:t>Fitchburg State University “Understanding Land and Labor Acknowledgments” </a:t>
            </a:r>
            <a:r>
              <a:rPr lang="en-US" sz="2400" dirty="0">
                <a:hlinkClick r:id="rId5"/>
              </a:rPr>
              <a:t>https://fitchburgstate.libguides.com/c.php?g=1128891&amp;p=8246097#:~:text=A%20labor%20acknowledgement%20is%20a,Color%20%2D%20specifically%20enslaved%20African%20labor</a:t>
            </a:r>
            <a:r>
              <a:rPr lang="en-US" sz="2400" dirty="0"/>
              <a:t>. </a:t>
            </a:r>
          </a:p>
          <a:p>
            <a:r>
              <a:rPr lang="en-US" sz="2400" dirty="0"/>
              <a:t>Buncombe County Register of Deeds “As Long As The Grass Shall Grow” </a:t>
            </a:r>
            <a:r>
              <a:rPr lang="en-US" sz="2400" dirty="0">
                <a:hlinkClick r:id="rId6"/>
              </a:rPr>
              <a:t>https://storymaps.arcgis.com/stories/e9913eb717dc4e68aebe7a7c7d3f42c3</a:t>
            </a:r>
            <a:r>
              <a:rPr lang="en-US" sz="2400" dirty="0"/>
              <a:t> and “Forever Free” </a:t>
            </a:r>
            <a:r>
              <a:rPr lang="en-US" sz="2400" dirty="0">
                <a:hlinkClick r:id="rId7"/>
              </a:rPr>
              <a:t>https://www.buncombecounty.org/governing/depts/register-of-deeds/slave-deeds/default.aspx</a:t>
            </a:r>
            <a:r>
              <a:rPr lang="en-US" sz="2400" dirty="0"/>
              <a:t>. </a:t>
            </a:r>
          </a:p>
          <a:p>
            <a:r>
              <a:rPr lang="en-US" sz="2400" dirty="0"/>
              <a:t>UNCA Center for Diversity Education </a:t>
            </a:r>
          </a:p>
        </p:txBody>
      </p:sp>
    </p:spTree>
    <p:extLst>
      <p:ext uri="{BB962C8B-B14F-4D97-AF65-F5344CB8AC3E}">
        <p14:creationId xmlns:p14="http://schemas.microsoft.com/office/powerpoint/2010/main" val="1334801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67309F-E83D-5D48-9256-B9F65BCE02FB}"/>
              </a:ext>
            </a:extLst>
          </p:cNvPr>
          <p:cNvSpPr>
            <a:spLocks noGrp="1"/>
          </p:cNvSpPr>
          <p:nvPr>
            <p:ph type="title"/>
          </p:nvPr>
        </p:nvSpPr>
        <p:spPr>
          <a:xfrm>
            <a:off x="457200" y="668049"/>
            <a:ext cx="4314825" cy="1881513"/>
          </a:xfrm>
        </p:spPr>
        <p:txBody>
          <a:bodyPr/>
          <a:lstStyle/>
          <a:p>
            <a:r>
              <a:rPr lang="en-US" dirty="0"/>
              <a:t>What is a land acknowledgment?</a:t>
            </a:r>
          </a:p>
        </p:txBody>
      </p:sp>
      <p:pic>
        <p:nvPicPr>
          <p:cNvPr id="7" name="Picture Placeholder 6">
            <a:extLst>
              <a:ext uri="{FF2B5EF4-FFF2-40B4-BE49-F238E27FC236}">
                <a16:creationId xmlns:a16="http://schemas.microsoft.com/office/drawing/2014/main" id="{442AE9A3-D0C4-A940-901E-BDA7DB8B9793}"/>
              </a:ext>
            </a:extLst>
          </p:cNvPr>
          <p:cNvPicPr>
            <a:picLocks noGrp="1" noChangeAspect="1"/>
          </p:cNvPicPr>
          <p:nvPr>
            <p:ph type="pic" idx="1"/>
          </p:nvPr>
        </p:nvPicPr>
        <p:blipFill>
          <a:blip r:embed="rId3"/>
          <a:srcRect l="14318" r="14318"/>
          <a:stretch>
            <a:fillRect/>
          </a:stretch>
        </p:blipFill>
        <p:spPr>
          <a:xfrm rot="5400000">
            <a:off x="5693078" y="626809"/>
            <a:ext cx="5646254" cy="5926443"/>
          </a:xfrm>
          <a:prstGeom prst="rect">
            <a:avLst/>
          </a:prstGeom>
        </p:spPr>
      </p:pic>
      <p:sp>
        <p:nvSpPr>
          <p:cNvPr id="5" name="Content Placeholder 4">
            <a:extLst>
              <a:ext uri="{FF2B5EF4-FFF2-40B4-BE49-F238E27FC236}">
                <a16:creationId xmlns:a16="http://schemas.microsoft.com/office/drawing/2014/main" id="{BFEE6D76-DDF8-904F-B259-C9912DE742BA}"/>
              </a:ext>
            </a:extLst>
          </p:cNvPr>
          <p:cNvSpPr>
            <a:spLocks noGrp="1"/>
          </p:cNvSpPr>
          <p:nvPr>
            <p:ph type="body" sz="half" idx="2"/>
          </p:nvPr>
        </p:nvSpPr>
        <p:spPr>
          <a:xfrm>
            <a:off x="308919" y="2786232"/>
            <a:ext cx="5078627" cy="3403720"/>
          </a:xfrm>
        </p:spPr>
        <p:txBody>
          <a:bodyPr>
            <a:normAutofit fontScale="92500" lnSpcReduction="10000"/>
          </a:bodyPr>
          <a:lstStyle/>
          <a:p>
            <a:pPr marL="342900" indent="-342900">
              <a:buFont typeface="Arial" panose="020B0604020202020204" pitchFamily="34" charset="0"/>
              <a:buChar char="•"/>
            </a:pPr>
            <a:r>
              <a:rPr lang="en-US" dirty="0"/>
              <a:t>Formal recognition of the persons and cultures who historically occupied (and occupy) the land where one works, lives, or plays</a:t>
            </a:r>
          </a:p>
          <a:p>
            <a:pPr marL="342900" indent="-342900">
              <a:buFont typeface="Arial" panose="020B0604020202020204" pitchFamily="34" charset="0"/>
              <a:buChar char="•"/>
            </a:pPr>
            <a:r>
              <a:rPr lang="en-US" b="0" i="0" dirty="0">
                <a:effectLst/>
              </a:rPr>
              <a:t>“An effort to recognize the Indigenous past, present, and future of a particular location and to understand our own place within that relationship. Usually, land acknowledgments take the form of written and/or verbal statements.” (</a:t>
            </a:r>
            <a:r>
              <a:rPr lang="en-US" b="0" i="1" dirty="0">
                <a:effectLst/>
              </a:rPr>
              <a:t>Native Governance Center)</a:t>
            </a:r>
            <a:endParaRPr lang="en-US" i="1" dirty="0"/>
          </a:p>
        </p:txBody>
      </p:sp>
    </p:spTree>
    <p:extLst>
      <p:ext uri="{BB962C8B-B14F-4D97-AF65-F5344CB8AC3E}">
        <p14:creationId xmlns:p14="http://schemas.microsoft.com/office/powerpoint/2010/main" val="3363952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5"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17" name="Group 16">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8" name="Oval 17">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9" name="Freeform: Shape 18">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20" name="Freeform: Shape 19">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21" name="Freeform: Shape 20">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a:p>
          </p:txBody>
        </p:sp>
        <p:sp>
          <p:nvSpPr>
            <p:cNvPr id="22"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4"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a:p>
        </p:txBody>
      </p:sp>
      <p:sp>
        <p:nvSpPr>
          <p:cNvPr id="26"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8" name="Picture 7">
            <a:extLst>
              <a:ext uri="{FF2B5EF4-FFF2-40B4-BE49-F238E27FC236}">
                <a16:creationId xmlns:a16="http://schemas.microsoft.com/office/drawing/2014/main" id="{803AA958-779A-0B4D-BA04-85C895A9BC74}"/>
              </a:ext>
            </a:extLst>
          </p:cNvPr>
          <p:cNvPicPr>
            <a:picLocks noChangeAspect="1"/>
          </p:cNvPicPr>
          <p:nvPr/>
        </p:nvPicPr>
        <p:blipFill rotWithShape="1">
          <a:blip r:embed="rId4">
            <a:alphaModFix/>
          </a:blip>
          <a:srcRect t="10815" r="-1" b="17281"/>
          <a:stretch/>
        </p:blipFill>
        <p:spPr>
          <a:xfrm>
            <a:off x="1530" y="10"/>
            <a:ext cx="12188941" cy="6857990"/>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D92448BB-72A6-C947-83F7-11D6D8018AEC}"/>
                  </a:ext>
                </a:extLst>
              </p14:cNvPr>
              <p14:cNvContentPartPr/>
              <p14:nvPr/>
            </p14:nvContentPartPr>
            <p14:xfrm>
              <a:off x="7854120" y="3990195"/>
              <a:ext cx="204480" cy="174600"/>
            </p14:xfrm>
          </p:contentPart>
        </mc:Choice>
        <mc:Fallback xmlns="">
          <p:pic>
            <p:nvPicPr>
              <p:cNvPr id="9" name="Ink 8">
                <a:extLst>
                  <a:ext uri="{FF2B5EF4-FFF2-40B4-BE49-F238E27FC236}">
                    <a16:creationId xmlns:a16="http://schemas.microsoft.com/office/drawing/2014/main" id="{D92448BB-72A6-C947-83F7-11D6D8018AEC}"/>
                  </a:ext>
                </a:extLst>
              </p:cNvPr>
              <p:cNvPicPr/>
              <p:nvPr/>
            </p:nvPicPr>
            <p:blipFill>
              <a:blip r:embed="rId6"/>
              <a:stretch>
                <a:fillRect/>
              </a:stretch>
            </p:blipFill>
            <p:spPr>
              <a:xfrm>
                <a:off x="7800480" y="3882195"/>
                <a:ext cx="31212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a:extLst>
                  <a:ext uri="{FF2B5EF4-FFF2-40B4-BE49-F238E27FC236}">
                    <a16:creationId xmlns:a16="http://schemas.microsoft.com/office/drawing/2014/main" id="{066B1F4F-6FD0-8448-809C-004269065DB1}"/>
                  </a:ext>
                </a:extLst>
              </p14:cNvPr>
              <p14:cNvContentPartPr/>
              <p14:nvPr/>
            </p14:nvContentPartPr>
            <p14:xfrm>
              <a:off x="7760880" y="3901995"/>
              <a:ext cx="370440" cy="409680"/>
            </p14:xfrm>
          </p:contentPart>
        </mc:Choice>
        <mc:Fallback xmlns="">
          <p:pic>
            <p:nvPicPr>
              <p:cNvPr id="10" name="Ink 9">
                <a:extLst>
                  <a:ext uri="{FF2B5EF4-FFF2-40B4-BE49-F238E27FC236}">
                    <a16:creationId xmlns:a16="http://schemas.microsoft.com/office/drawing/2014/main" id="{066B1F4F-6FD0-8448-809C-004269065DB1}"/>
                  </a:ext>
                </a:extLst>
              </p:cNvPr>
              <p:cNvPicPr/>
              <p:nvPr/>
            </p:nvPicPr>
            <p:blipFill>
              <a:blip r:embed="rId8"/>
              <a:stretch>
                <a:fillRect/>
              </a:stretch>
            </p:blipFill>
            <p:spPr>
              <a:xfrm>
                <a:off x="7751880" y="3892995"/>
                <a:ext cx="388080" cy="427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a:extLst>
                  <a:ext uri="{FF2B5EF4-FFF2-40B4-BE49-F238E27FC236}">
                    <a16:creationId xmlns:a16="http://schemas.microsoft.com/office/drawing/2014/main" id="{3D8BE8AF-FA3B-2F46-A40C-AC7EA0B81810}"/>
                  </a:ext>
                </a:extLst>
              </p14:cNvPr>
              <p14:cNvContentPartPr/>
              <p14:nvPr/>
            </p14:nvContentPartPr>
            <p14:xfrm>
              <a:off x="7610107" y="3619755"/>
              <a:ext cx="274320" cy="405720"/>
            </p14:xfrm>
          </p:contentPart>
        </mc:Choice>
        <mc:Fallback xmlns="">
          <p:pic>
            <p:nvPicPr>
              <p:cNvPr id="11" name="Ink 10">
                <a:extLst>
                  <a:ext uri="{FF2B5EF4-FFF2-40B4-BE49-F238E27FC236}">
                    <a16:creationId xmlns:a16="http://schemas.microsoft.com/office/drawing/2014/main" id="{3D8BE8AF-FA3B-2F46-A40C-AC7EA0B81810}"/>
                  </a:ext>
                </a:extLst>
              </p:cNvPr>
              <p:cNvPicPr/>
              <p:nvPr/>
            </p:nvPicPr>
            <p:blipFill>
              <a:blip r:embed="rId10"/>
              <a:stretch>
                <a:fillRect/>
              </a:stretch>
            </p:blipFill>
            <p:spPr>
              <a:xfrm>
                <a:off x="7601107" y="3611115"/>
                <a:ext cx="291960" cy="423360"/>
              </a:xfrm>
              <a:prstGeom prst="rect">
                <a:avLst/>
              </a:prstGeom>
            </p:spPr>
          </p:pic>
        </mc:Fallback>
      </mc:AlternateContent>
    </p:spTree>
    <p:extLst>
      <p:ext uri="{BB962C8B-B14F-4D97-AF65-F5344CB8AC3E}">
        <p14:creationId xmlns:p14="http://schemas.microsoft.com/office/powerpoint/2010/main" val="2953417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bench and benches outside of a building&#10;&#10;Description automatically generated">
            <a:extLst>
              <a:ext uri="{FF2B5EF4-FFF2-40B4-BE49-F238E27FC236}">
                <a16:creationId xmlns:a16="http://schemas.microsoft.com/office/drawing/2014/main" id="{E659E6A1-07B0-6F4B-9256-8E4DE685D9CC}"/>
              </a:ext>
            </a:extLst>
          </p:cNvPr>
          <p:cNvPicPr>
            <a:picLocks noGrp="1" noChangeAspect="1"/>
          </p:cNvPicPr>
          <p:nvPr>
            <p:ph type="pic" idx="1"/>
          </p:nvPr>
        </p:nvPicPr>
        <p:blipFill>
          <a:blip r:embed="rId3"/>
          <a:srcRect l="5977" r="5977"/>
          <a:stretch>
            <a:fillRect/>
          </a:stretch>
        </p:blipFill>
        <p:spPr>
          <a:xfrm>
            <a:off x="2911474" y="253566"/>
            <a:ext cx="6019661" cy="6350867"/>
          </a:xfrm>
        </p:spPr>
      </p:pic>
      <p:grpSp>
        <p:nvGrpSpPr>
          <p:cNvPr id="13" name="Group 12">
            <a:extLst>
              <a:ext uri="{FF2B5EF4-FFF2-40B4-BE49-F238E27FC236}">
                <a16:creationId xmlns:a16="http://schemas.microsoft.com/office/drawing/2014/main" id="{DE76061D-0598-464D-A7A8-C69DBFDCCFB6}"/>
              </a:ext>
            </a:extLst>
          </p:cNvPr>
          <p:cNvGrpSpPr/>
          <p:nvPr/>
        </p:nvGrpSpPr>
        <p:grpSpPr>
          <a:xfrm>
            <a:off x="10529347" y="6274035"/>
            <a:ext cx="360" cy="360"/>
            <a:chOff x="10529347" y="6274035"/>
            <a:chExt cx="360" cy="360"/>
          </a:xfrm>
        </p:grpSpPr>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5AFFB406-642E-FD4D-82EA-CA8E20495E11}"/>
                    </a:ext>
                  </a:extLst>
                </p14:cNvPr>
                <p14:cNvContentPartPr/>
                <p14:nvPr/>
              </p14:nvContentPartPr>
              <p14:xfrm>
                <a:off x="10529347" y="6274035"/>
                <a:ext cx="360" cy="360"/>
              </p14:xfrm>
            </p:contentPart>
          </mc:Choice>
          <mc:Fallback xmlns="">
            <p:pic>
              <p:nvPicPr>
                <p:cNvPr id="11" name="Ink 10">
                  <a:extLst>
                    <a:ext uri="{FF2B5EF4-FFF2-40B4-BE49-F238E27FC236}">
                      <a16:creationId xmlns:a16="http://schemas.microsoft.com/office/drawing/2014/main" id="{5AFFB406-642E-FD4D-82EA-CA8E20495E11}"/>
                    </a:ext>
                  </a:extLst>
                </p:cNvPr>
                <p:cNvPicPr/>
                <p:nvPr/>
              </p:nvPicPr>
              <p:blipFill>
                <a:blip r:embed="rId5"/>
                <a:stretch>
                  <a:fillRect/>
                </a:stretch>
              </p:blipFill>
              <p:spPr>
                <a:xfrm>
                  <a:off x="10520707" y="62650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2" name="Ink 11">
                  <a:extLst>
                    <a:ext uri="{FF2B5EF4-FFF2-40B4-BE49-F238E27FC236}">
                      <a16:creationId xmlns:a16="http://schemas.microsoft.com/office/drawing/2014/main" id="{DFB052BC-4190-4D4D-A102-89B02C750194}"/>
                    </a:ext>
                  </a:extLst>
                </p14:cNvPr>
                <p14:cNvContentPartPr/>
                <p14:nvPr/>
              </p14:nvContentPartPr>
              <p14:xfrm>
                <a:off x="10529347" y="6274035"/>
                <a:ext cx="360" cy="360"/>
              </p14:xfrm>
            </p:contentPart>
          </mc:Choice>
          <mc:Fallback xmlns="">
            <p:pic>
              <p:nvPicPr>
                <p:cNvPr id="12" name="Ink 11">
                  <a:extLst>
                    <a:ext uri="{FF2B5EF4-FFF2-40B4-BE49-F238E27FC236}">
                      <a16:creationId xmlns:a16="http://schemas.microsoft.com/office/drawing/2014/main" id="{DFB052BC-4190-4D4D-A102-89B02C750194}"/>
                    </a:ext>
                  </a:extLst>
                </p:cNvPr>
                <p:cNvPicPr/>
                <p:nvPr/>
              </p:nvPicPr>
              <p:blipFill>
                <a:blip r:embed="rId5"/>
                <a:stretch>
                  <a:fillRect/>
                </a:stretch>
              </p:blipFill>
              <p:spPr>
                <a:xfrm>
                  <a:off x="10520707" y="6265035"/>
                  <a:ext cx="18000" cy="18000"/>
                </a:xfrm>
                <a:prstGeom prst="rect">
                  <a:avLst/>
                </a:prstGeom>
              </p:spPr>
            </p:pic>
          </mc:Fallback>
        </mc:AlternateContent>
      </p:grpSp>
      <p:grpSp>
        <p:nvGrpSpPr>
          <p:cNvPr id="16" name="Group 15">
            <a:extLst>
              <a:ext uri="{FF2B5EF4-FFF2-40B4-BE49-F238E27FC236}">
                <a16:creationId xmlns:a16="http://schemas.microsoft.com/office/drawing/2014/main" id="{B6E35E88-FA0D-9643-8A65-4B429D7D73FA}"/>
              </a:ext>
            </a:extLst>
          </p:cNvPr>
          <p:cNvGrpSpPr/>
          <p:nvPr/>
        </p:nvGrpSpPr>
        <p:grpSpPr>
          <a:xfrm>
            <a:off x="11566507" y="6193755"/>
            <a:ext cx="360" cy="360"/>
            <a:chOff x="11566507" y="6193755"/>
            <a:chExt cx="360" cy="360"/>
          </a:xfrm>
        </p:grpSpPr>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BAE9791D-1919-944B-B646-DEFB0314A136}"/>
                    </a:ext>
                  </a:extLst>
                </p14:cNvPr>
                <p14:cNvContentPartPr/>
                <p14:nvPr/>
              </p14:nvContentPartPr>
              <p14:xfrm>
                <a:off x="11566507" y="6193755"/>
                <a:ext cx="360" cy="360"/>
              </p14:xfrm>
            </p:contentPart>
          </mc:Choice>
          <mc:Fallback xmlns="">
            <p:pic>
              <p:nvPicPr>
                <p:cNvPr id="14" name="Ink 13">
                  <a:extLst>
                    <a:ext uri="{FF2B5EF4-FFF2-40B4-BE49-F238E27FC236}">
                      <a16:creationId xmlns:a16="http://schemas.microsoft.com/office/drawing/2014/main" id="{BAE9791D-1919-944B-B646-DEFB0314A136}"/>
                    </a:ext>
                  </a:extLst>
                </p:cNvPr>
                <p:cNvPicPr/>
                <p:nvPr/>
              </p:nvPicPr>
              <p:blipFill>
                <a:blip r:embed="rId5"/>
                <a:stretch>
                  <a:fillRect/>
                </a:stretch>
              </p:blipFill>
              <p:spPr>
                <a:xfrm>
                  <a:off x="11557507" y="61851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Ink 14">
                  <a:extLst>
                    <a:ext uri="{FF2B5EF4-FFF2-40B4-BE49-F238E27FC236}">
                      <a16:creationId xmlns:a16="http://schemas.microsoft.com/office/drawing/2014/main" id="{A15293C8-87F9-A34E-B6E2-9883E7C2197D}"/>
                    </a:ext>
                  </a:extLst>
                </p14:cNvPr>
                <p14:cNvContentPartPr/>
                <p14:nvPr/>
              </p14:nvContentPartPr>
              <p14:xfrm>
                <a:off x="11566507" y="6193755"/>
                <a:ext cx="360" cy="360"/>
              </p14:xfrm>
            </p:contentPart>
          </mc:Choice>
          <mc:Fallback xmlns="">
            <p:pic>
              <p:nvPicPr>
                <p:cNvPr id="15" name="Ink 14">
                  <a:extLst>
                    <a:ext uri="{FF2B5EF4-FFF2-40B4-BE49-F238E27FC236}">
                      <a16:creationId xmlns:a16="http://schemas.microsoft.com/office/drawing/2014/main" id="{A15293C8-87F9-A34E-B6E2-9883E7C2197D}"/>
                    </a:ext>
                  </a:extLst>
                </p:cNvPr>
                <p:cNvPicPr/>
                <p:nvPr/>
              </p:nvPicPr>
              <p:blipFill>
                <a:blip r:embed="rId5"/>
                <a:stretch>
                  <a:fillRect/>
                </a:stretch>
              </p:blipFill>
              <p:spPr>
                <a:xfrm>
                  <a:off x="11557507" y="6185115"/>
                  <a:ext cx="18000" cy="18000"/>
                </a:xfrm>
                <a:prstGeom prst="rect">
                  <a:avLst/>
                </a:prstGeom>
              </p:spPr>
            </p:pic>
          </mc:Fallback>
        </mc:AlternateContent>
      </p:grpSp>
      <p:sp>
        <p:nvSpPr>
          <p:cNvPr id="17" name="TextBox 16">
            <a:extLst>
              <a:ext uri="{FF2B5EF4-FFF2-40B4-BE49-F238E27FC236}">
                <a16:creationId xmlns:a16="http://schemas.microsoft.com/office/drawing/2014/main" id="{30CFCF64-FA74-8F41-9FB3-D50E255E78DA}"/>
              </a:ext>
            </a:extLst>
          </p:cNvPr>
          <p:cNvSpPr txBox="1"/>
          <p:nvPr/>
        </p:nvSpPr>
        <p:spPr>
          <a:xfrm>
            <a:off x="9101138" y="6193755"/>
            <a:ext cx="1894108" cy="369332"/>
          </a:xfrm>
          <a:prstGeom prst="rect">
            <a:avLst/>
          </a:prstGeom>
          <a:noFill/>
        </p:spPr>
        <p:txBody>
          <a:bodyPr wrap="none" rtlCol="0">
            <a:spAutoFit/>
          </a:bodyPr>
          <a:lstStyle/>
          <a:p>
            <a:r>
              <a:rPr lang="en-US" dirty="0"/>
              <a:t>--Center for Craft</a:t>
            </a:r>
          </a:p>
        </p:txBody>
      </p:sp>
    </p:spTree>
    <p:extLst>
      <p:ext uri="{BB962C8B-B14F-4D97-AF65-F5344CB8AC3E}">
        <p14:creationId xmlns:p14="http://schemas.microsoft.com/office/powerpoint/2010/main" val="2610019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F358BAA-9C8A-4E17-BAD8-32FD6FFE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9525" cap="flat">
            <a:noFill/>
            <a:prstDash val="solid"/>
            <a:miter/>
          </a:ln>
        </p:spPr>
        <p:txBody>
          <a:bodyPr rtlCol="0" anchor="ctr"/>
          <a:lstStyle/>
          <a:p>
            <a:endParaRPr lang="en-US">
              <a:solidFill>
                <a:schemeClr val="tx1"/>
              </a:solidFill>
            </a:endParaRPr>
          </a:p>
        </p:txBody>
      </p:sp>
      <p:sp>
        <p:nvSpPr>
          <p:cNvPr id="13" name="Color Fill">
            <a:extLst>
              <a:ext uri="{FF2B5EF4-FFF2-40B4-BE49-F238E27FC236}">
                <a16:creationId xmlns:a16="http://schemas.microsoft.com/office/drawing/2014/main" id="{4D6F41A4-BEE3-4935-9371-4ADEA67A22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lumMod val="75000"/>
              <a:lumOff val="25000"/>
              <a:alpha val="40000"/>
            </a:schemeClr>
          </a:solidFill>
          <a:ln w="9525" cap="flat">
            <a:noFill/>
            <a:prstDash val="solid"/>
            <a:miter/>
          </a:ln>
        </p:spPr>
        <p:txBody>
          <a:bodyPr rtlCol="0" anchor="ctr"/>
          <a:lstStyle/>
          <a:p>
            <a:endParaRPr lang="en-US">
              <a:solidFill>
                <a:schemeClr val="bg2">
                  <a:lumMod val="75000"/>
                  <a:lumOff val="25000"/>
                </a:schemeClr>
              </a:solidFill>
            </a:endParaRPr>
          </a:p>
        </p:txBody>
      </p:sp>
      <p:grpSp>
        <p:nvGrpSpPr>
          <p:cNvPr id="15" name="Group 14">
            <a:extLst>
              <a:ext uri="{FF2B5EF4-FFF2-40B4-BE49-F238E27FC236}">
                <a16:creationId xmlns:a16="http://schemas.microsoft.com/office/drawing/2014/main" id="{7726F010-956A-40BC-8A1F-8002DC729B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51566" y="0"/>
            <a:ext cx="3840434" cy="6858000"/>
            <a:chOff x="8351565" y="0"/>
            <a:chExt cx="3840434" cy="6858000"/>
          </a:xfrm>
        </p:grpSpPr>
        <p:sp>
          <p:nvSpPr>
            <p:cNvPr id="16" name="Oval 15">
              <a:extLst>
                <a:ext uri="{FF2B5EF4-FFF2-40B4-BE49-F238E27FC236}">
                  <a16:creationId xmlns:a16="http://schemas.microsoft.com/office/drawing/2014/main" id="{D386E468-0048-46C4-ADDD-FBE7A6AE9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260165" y="519204"/>
              <a:ext cx="474635" cy="4746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7" name="Freeform: Shape 16">
              <a:extLst>
                <a:ext uri="{FF2B5EF4-FFF2-40B4-BE49-F238E27FC236}">
                  <a16:creationId xmlns:a16="http://schemas.microsoft.com/office/drawing/2014/main" id="{C5B35ED4-0C31-4C8C-A45E-6A3EDEAB28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1" y="0"/>
              <a:ext cx="2955657" cy="679194"/>
            </a:xfrm>
            <a:custGeom>
              <a:avLst/>
              <a:gdLst>
                <a:gd name="connsiteX0" fmla="*/ 0 w 2955657"/>
                <a:gd name="connsiteY0" fmla="*/ 0 h 679194"/>
                <a:gd name="connsiteX1" fmla="*/ 2955657 w 2955657"/>
                <a:gd name="connsiteY1" fmla="*/ 0 h 679194"/>
                <a:gd name="connsiteX2" fmla="*/ 2892839 w 2955657"/>
                <a:gd name="connsiteY2" fmla="*/ 84007 h 679194"/>
                <a:gd name="connsiteX3" fmla="*/ 1630760 w 2955657"/>
                <a:gd name="connsiteY3" fmla="*/ 679194 h 679194"/>
                <a:gd name="connsiteX4" fmla="*/ 0 w 2955657"/>
                <a:gd name="connsiteY4" fmla="*/ 679194 h 679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5657" h="679194">
                  <a:moveTo>
                    <a:pt x="0" y="0"/>
                  </a:moveTo>
                  <a:lnTo>
                    <a:pt x="2955657" y="0"/>
                  </a:lnTo>
                  <a:lnTo>
                    <a:pt x="2892839" y="84007"/>
                  </a:lnTo>
                  <a:cubicBezTo>
                    <a:pt x="2592855" y="447504"/>
                    <a:pt x="2138868" y="679194"/>
                    <a:pt x="1630760" y="679194"/>
                  </a:cubicBezTo>
                  <a:lnTo>
                    <a:pt x="0" y="679194"/>
                  </a:ln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8" name="Freeform: Shape 17">
              <a:extLst>
                <a:ext uri="{FF2B5EF4-FFF2-40B4-BE49-F238E27FC236}">
                  <a16:creationId xmlns:a16="http://schemas.microsoft.com/office/drawing/2014/main" id="{B40A1EF3-FA93-48F4-9F82-BC0C796357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1565" y="4121414"/>
              <a:ext cx="3266317" cy="2736586"/>
            </a:xfrm>
            <a:custGeom>
              <a:avLst/>
              <a:gdLst>
                <a:gd name="connsiteX0" fmla="*/ 1635557 w 3266317"/>
                <a:gd name="connsiteY0" fmla="*/ 0 h 2736586"/>
                <a:gd name="connsiteX1" fmla="*/ 3266317 w 3266317"/>
                <a:gd name="connsiteY1" fmla="*/ 0 h 2736586"/>
                <a:gd name="connsiteX2" fmla="*/ 3266317 w 3266317"/>
                <a:gd name="connsiteY2" fmla="*/ 1630760 h 2736586"/>
                <a:gd name="connsiteX3" fmla="*/ 2892838 w 3266317"/>
                <a:gd name="connsiteY3" fmla="*/ 2671131 h 2736586"/>
                <a:gd name="connsiteX4" fmla="*/ 2833348 w 3266317"/>
                <a:gd name="connsiteY4" fmla="*/ 2736586 h 2736586"/>
                <a:gd name="connsiteX5" fmla="*/ 0 w 3266317"/>
                <a:gd name="connsiteY5" fmla="*/ 2736586 h 2736586"/>
                <a:gd name="connsiteX6" fmla="*/ 0 w 3266317"/>
                <a:gd name="connsiteY6" fmla="*/ 1635558 h 2736586"/>
                <a:gd name="connsiteX7" fmla="*/ 1635557 w 3266317"/>
                <a:gd name="connsiteY7" fmla="*/ 0 h 273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317" h="2736586">
                  <a:moveTo>
                    <a:pt x="1635557" y="0"/>
                  </a:moveTo>
                  <a:lnTo>
                    <a:pt x="3266317" y="0"/>
                  </a:lnTo>
                  <a:lnTo>
                    <a:pt x="3266317" y="1630760"/>
                  </a:lnTo>
                  <a:cubicBezTo>
                    <a:pt x="3266317" y="2025955"/>
                    <a:pt x="3126159" y="2388411"/>
                    <a:pt x="2892838" y="2671131"/>
                  </a:cubicBezTo>
                  <a:lnTo>
                    <a:pt x="2833348" y="2736586"/>
                  </a:lnTo>
                  <a:lnTo>
                    <a:pt x="0" y="2736586"/>
                  </a:lnTo>
                  <a:lnTo>
                    <a:pt x="0" y="1635558"/>
                  </a:lnTo>
                  <a:cubicBezTo>
                    <a:pt x="0" y="732255"/>
                    <a:pt x="732254" y="0"/>
                    <a:pt x="1635557" y="0"/>
                  </a:cubicBezTo>
                  <a:close/>
                </a:path>
              </a:pathLst>
            </a:custGeom>
            <a:solidFill>
              <a:schemeClr val="accent1">
                <a:lumMod val="60000"/>
                <a:lumOff val="40000"/>
                <a:alpha val="60000"/>
              </a:schemeClr>
            </a:solidFill>
            <a:ln w="9331" cap="flat">
              <a:noFill/>
              <a:prstDash val="solid"/>
              <a:miter/>
            </a:ln>
          </p:spPr>
          <p:txBody>
            <a:bodyPr rtlCol="0" anchor="ctr"/>
            <a:lstStyle/>
            <a:p>
              <a:pPr lvl="0"/>
              <a:endParaRPr lang="en-US"/>
            </a:p>
          </p:txBody>
        </p:sp>
        <p:sp>
          <p:nvSpPr>
            <p:cNvPr id="19" name="Freeform: Shape 18">
              <a:extLst>
                <a:ext uri="{FF2B5EF4-FFF2-40B4-BE49-F238E27FC236}">
                  <a16:creationId xmlns:a16="http://schemas.microsoft.com/office/drawing/2014/main" id="{A985F09D-6969-44D0-B04F-4EDE0FEDA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5674" y="3386384"/>
              <a:ext cx="436325" cy="1309674"/>
            </a:xfrm>
            <a:custGeom>
              <a:avLst/>
              <a:gdLst>
                <a:gd name="connsiteX0" fmla="*/ 470325 w 477612"/>
                <a:gd name="connsiteY0" fmla="*/ 0 h 1433600"/>
                <a:gd name="connsiteX1" fmla="*/ 475607 w 477612"/>
                <a:gd name="connsiteY1" fmla="*/ 3701 h 1433600"/>
                <a:gd name="connsiteX2" fmla="*/ 477612 w 477612"/>
                <a:gd name="connsiteY2" fmla="*/ 5160 h 1433600"/>
                <a:gd name="connsiteX3" fmla="*/ 477612 w 477612"/>
                <a:gd name="connsiteY3" fmla="*/ 1428441 h 1433600"/>
                <a:gd name="connsiteX4" fmla="*/ 475607 w 477612"/>
                <a:gd name="connsiteY4" fmla="*/ 1429900 h 1433600"/>
                <a:gd name="connsiteX5" fmla="*/ 470325 w 477612"/>
                <a:gd name="connsiteY5" fmla="*/ 1433600 h 1433600"/>
                <a:gd name="connsiteX6" fmla="*/ 0 w 477612"/>
                <a:gd name="connsiteY6" fmla="*/ 716800 h 1433600"/>
                <a:gd name="connsiteX7" fmla="*/ 470325 w 477612"/>
                <a:gd name="connsiteY7" fmla="*/ 0 h 14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612" h="1433600">
                  <a:moveTo>
                    <a:pt x="470325" y="0"/>
                  </a:moveTo>
                  <a:cubicBezTo>
                    <a:pt x="470325" y="0"/>
                    <a:pt x="472162" y="1254"/>
                    <a:pt x="475607" y="3701"/>
                  </a:cubicBezTo>
                  <a:lnTo>
                    <a:pt x="477612" y="5160"/>
                  </a:lnTo>
                  <a:lnTo>
                    <a:pt x="477612" y="1428441"/>
                  </a:lnTo>
                  <a:lnTo>
                    <a:pt x="475607" y="1429900"/>
                  </a:lnTo>
                  <a:cubicBezTo>
                    <a:pt x="472162" y="1432347"/>
                    <a:pt x="470325" y="1433600"/>
                    <a:pt x="470325" y="1433600"/>
                  </a:cubicBezTo>
                  <a:cubicBezTo>
                    <a:pt x="470325" y="1433600"/>
                    <a:pt x="0" y="1112672"/>
                    <a:pt x="0" y="716800"/>
                  </a:cubicBezTo>
                  <a:cubicBezTo>
                    <a:pt x="0" y="320929"/>
                    <a:pt x="470325" y="0"/>
                    <a:pt x="470325" y="0"/>
                  </a:cubicBezTo>
                  <a:close/>
                </a:path>
              </a:pathLst>
            </a:custGeom>
            <a:pattFill prst="pct5">
              <a:fgClr>
                <a:schemeClr val="accent4">
                  <a:lumMod val="20000"/>
                  <a:lumOff val="80000"/>
                </a:schemeClr>
              </a:fgClr>
              <a:bgClr>
                <a:schemeClr val="accent4">
                  <a:lumMod val="60000"/>
                  <a:lumOff val="40000"/>
                </a:schemeClr>
              </a:bgClr>
            </a:pattFill>
            <a:ln w="9525" cap="flat">
              <a:noFill/>
              <a:prstDash val="solid"/>
              <a:miter/>
            </a:ln>
          </p:spPr>
          <p:txBody>
            <a:bodyPr rtlCol="0" anchor="ctr"/>
            <a:lstStyle/>
            <a:p>
              <a:pPr lvl="0"/>
              <a:endParaRPr lang="en-US"/>
            </a:p>
          </p:txBody>
        </p:sp>
        <p:sp>
          <p:nvSpPr>
            <p:cNvPr id="20" name="Graphic 9">
              <a:extLst>
                <a:ext uri="{FF2B5EF4-FFF2-40B4-BE49-F238E27FC236}">
                  <a16:creationId xmlns:a16="http://schemas.microsoft.com/office/drawing/2014/main" id="{003913A0-A3C0-4ED8-8920-318068FBC4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5870" y="791588"/>
              <a:ext cx="3232012" cy="3232012"/>
            </a:xfrm>
            <a:custGeom>
              <a:avLst/>
              <a:gdLst>
                <a:gd name="connsiteX0" fmla="*/ 6861546 w 6861545"/>
                <a:gd name="connsiteY0" fmla="*/ 6861546 h 6861545"/>
                <a:gd name="connsiteX1" fmla="*/ 3435812 w 6861545"/>
                <a:gd name="connsiteY1" fmla="*/ 6861546 h 6861545"/>
                <a:gd name="connsiteX2" fmla="*/ 0 w 6861545"/>
                <a:gd name="connsiteY2" fmla="*/ 3425734 h 6861545"/>
                <a:gd name="connsiteX3" fmla="*/ 0 w 6861545"/>
                <a:gd name="connsiteY3" fmla="*/ 0 h 6861545"/>
                <a:gd name="connsiteX4" fmla="*/ 3425734 w 6861545"/>
                <a:gd name="connsiteY4" fmla="*/ 0 h 6861545"/>
                <a:gd name="connsiteX5" fmla="*/ 6861546 w 6861545"/>
                <a:gd name="connsiteY5" fmla="*/ 3435812 h 6861545"/>
                <a:gd name="connsiteX6" fmla="*/ 6861546 w 6861545"/>
                <a:gd name="connsiteY6" fmla="*/ 6861546 h 6861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1545" h="6861545">
                  <a:moveTo>
                    <a:pt x="6861546" y="6861546"/>
                  </a:moveTo>
                  <a:lnTo>
                    <a:pt x="3435812" y="6861546"/>
                  </a:lnTo>
                  <a:cubicBezTo>
                    <a:pt x="1538245" y="6861546"/>
                    <a:pt x="0" y="5323301"/>
                    <a:pt x="0" y="3425734"/>
                  </a:cubicBezTo>
                  <a:lnTo>
                    <a:pt x="0" y="0"/>
                  </a:lnTo>
                  <a:lnTo>
                    <a:pt x="3425734" y="0"/>
                  </a:lnTo>
                  <a:cubicBezTo>
                    <a:pt x="5323301" y="0"/>
                    <a:pt x="6861546" y="1538245"/>
                    <a:pt x="6861546" y="3435812"/>
                  </a:cubicBezTo>
                  <a:lnTo>
                    <a:pt x="6861546" y="6861546"/>
                  </a:lnTo>
                  <a:close/>
                </a:path>
              </a:pathLst>
            </a:custGeom>
            <a:pattFill prst="pct5">
              <a:fgClr>
                <a:schemeClr val="accent4">
                  <a:lumMod val="60000"/>
                  <a:lumOff val="40000"/>
                </a:schemeClr>
              </a:fgClr>
              <a:bgClr>
                <a:schemeClr val="accent1">
                  <a:lumMod val="75000"/>
                </a:schemeClr>
              </a:bgClr>
            </a:pattFill>
            <a:ln w="9525" cap="flat">
              <a:noFill/>
              <a:prstDash val="solid"/>
              <a:miter/>
            </a:ln>
          </p:spPr>
          <p:txBody>
            <a:bodyPr rtlCol="0" anchor="ctr"/>
            <a:lstStyle/>
            <a:p>
              <a:pPr lvl="0"/>
              <a:endParaRPr lang="en-US"/>
            </a:p>
          </p:txBody>
        </p:sp>
      </p:grpSp>
      <p:sp>
        <p:nvSpPr>
          <p:cNvPr id="22" name="Texture">
            <a:extLst>
              <a:ext uri="{FF2B5EF4-FFF2-40B4-BE49-F238E27FC236}">
                <a16:creationId xmlns:a16="http://schemas.microsoft.com/office/drawing/2014/main" id="{7FE1D329-7CB2-4DF5-B0C0-36DD19EBC6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blipFill dpi="0" rotWithShape="1">
            <a:blip r:embed="rId3">
              <a:alphaModFix amt="6000"/>
            </a:blip>
            <a:srcRect/>
            <a:tile tx="0" ty="0" sx="100000" sy="100000" flip="none" algn="tl"/>
          </a:blipFill>
          <a:ln w="9525" cap="flat">
            <a:noFill/>
            <a:prstDash val="solid"/>
            <a:miter/>
          </a:ln>
        </p:spPr>
        <p:txBody>
          <a:bodyPr rtlCol="0" anchor="ctr"/>
          <a:lstStyle/>
          <a:p>
            <a:endParaRPr lang="en-US"/>
          </a:p>
        </p:txBody>
      </p:sp>
      <p:sp>
        <p:nvSpPr>
          <p:cNvPr id="24" name="Background Fill">
            <a:extLst>
              <a:ext uri="{FF2B5EF4-FFF2-40B4-BE49-F238E27FC236}">
                <a16:creationId xmlns:a16="http://schemas.microsoft.com/office/drawing/2014/main" id="{B6D694DB-A3FC-4F14-A225-17BEBA44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9525" cap="flat">
            <a:noFill/>
            <a:prstDash val="solid"/>
            <a:miter/>
          </a:ln>
        </p:spPr>
        <p:txBody>
          <a:bodyPr rtlCol="0" anchor="ctr"/>
          <a:lstStyle/>
          <a:p>
            <a:endParaRPr lang="en-US">
              <a:solidFill>
                <a:schemeClr val="tx1"/>
              </a:solidFill>
            </a:endParaRPr>
          </a:p>
        </p:txBody>
      </p:sp>
      <p:pic>
        <p:nvPicPr>
          <p:cNvPr id="6" name="Picture Placeholder 5" descr="A group of people standing on a wall&#10;&#10;Description automatically generated">
            <a:extLst>
              <a:ext uri="{FF2B5EF4-FFF2-40B4-BE49-F238E27FC236}">
                <a16:creationId xmlns:a16="http://schemas.microsoft.com/office/drawing/2014/main" id="{ED84BA3F-55A2-5041-B2D9-30E7BB162F64}"/>
              </a:ext>
            </a:extLst>
          </p:cNvPr>
          <p:cNvPicPr>
            <a:picLocks noGrp="1" noChangeAspect="1"/>
          </p:cNvPicPr>
          <p:nvPr>
            <p:ph type="pic" idx="1"/>
          </p:nvPr>
        </p:nvPicPr>
        <p:blipFill rotWithShape="1">
          <a:blip r:embed="rId4">
            <a:alphaModFix/>
          </a:blip>
          <a:srcRect t="14752" r="-1" b="-1"/>
          <a:stretch/>
        </p:blipFill>
        <p:spPr>
          <a:xfrm>
            <a:off x="1530" y="10"/>
            <a:ext cx="12188941" cy="6857990"/>
          </a:xfrm>
          <a:prstGeom prst="rect">
            <a:avLst/>
          </a:prstGeom>
        </p:spPr>
      </p:pic>
      <p:sp>
        <p:nvSpPr>
          <p:cNvPr id="7" name="TextBox 6">
            <a:extLst>
              <a:ext uri="{FF2B5EF4-FFF2-40B4-BE49-F238E27FC236}">
                <a16:creationId xmlns:a16="http://schemas.microsoft.com/office/drawing/2014/main" id="{11A06A6D-A322-CF46-8C94-50C4208C1615}"/>
              </a:ext>
            </a:extLst>
          </p:cNvPr>
          <p:cNvSpPr txBox="1"/>
          <p:nvPr/>
        </p:nvSpPr>
        <p:spPr>
          <a:xfrm>
            <a:off x="8673139" y="6360199"/>
            <a:ext cx="3264035" cy="369332"/>
          </a:xfrm>
          <a:prstGeom prst="rect">
            <a:avLst/>
          </a:prstGeom>
          <a:noFill/>
        </p:spPr>
        <p:txBody>
          <a:bodyPr wrap="none" rtlCol="0">
            <a:spAutoFit/>
          </a:bodyPr>
          <a:lstStyle/>
          <a:p>
            <a:r>
              <a:rPr lang="en-US" dirty="0"/>
              <a:t>--</a:t>
            </a:r>
            <a:r>
              <a:rPr lang="en-US" i="1" dirty="0"/>
              <a:t>Asheville Citizen-Times 11/22/22</a:t>
            </a:r>
            <a:endParaRPr lang="en-US" dirty="0"/>
          </a:p>
        </p:txBody>
      </p:sp>
    </p:spTree>
    <p:extLst>
      <p:ext uri="{BB962C8B-B14F-4D97-AF65-F5344CB8AC3E}">
        <p14:creationId xmlns:p14="http://schemas.microsoft.com/office/powerpoint/2010/main" val="291751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0B32F-1E88-574C-93AE-6D9063DE298B}"/>
              </a:ext>
            </a:extLst>
          </p:cNvPr>
          <p:cNvSpPr>
            <a:spLocks noGrp="1"/>
          </p:cNvSpPr>
          <p:nvPr>
            <p:ph type="title"/>
          </p:nvPr>
        </p:nvSpPr>
        <p:spPr>
          <a:xfrm>
            <a:off x="457200" y="668050"/>
            <a:ext cx="4314825" cy="912778"/>
          </a:xfrm>
        </p:spPr>
        <p:txBody>
          <a:bodyPr/>
          <a:lstStyle/>
          <a:p>
            <a:r>
              <a:rPr lang="en-US" dirty="0"/>
              <a:t>Controversy</a:t>
            </a:r>
          </a:p>
        </p:txBody>
      </p:sp>
      <p:sp>
        <p:nvSpPr>
          <p:cNvPr id="3" name="Content Placeholder 2">
            <a:extLst>
              <a:ext uri="{FF2B5EF4-FFF2-40B4-BE49-F238E27FC236}">
                <a16:creationId xmlns:a16="http://schemas.microsoft.com/office/drawing/2014/main" id="{9E8C1EAA-53D6-B140-97BA-8EBB7ACA9673}"/>
              </a:ext>
            </a:extLst>
          </p:cNvPr>
          <p:cNvSpPr>
            <a:spLocks noGrp="1"/>
          </p:cNvSpPr>
          <p:nvPr>
            <p:ph idx="1"/>
          </p:nvPr>
        </p:nvSpPr>
        <p:spPr>
          <a:xfrm>
            <a:off x="3765807" y="1112604"/>
            <a:ext cx="7514878" cy="5745395"/>
          </a:xfrm>
        </p:spPr>
        <p:txBody>
          <a:bodyPr>
            <a:normAutofit fontScale="62500" lnSpcReduction="20000"/>
          </a:bodyPr>
          <a:lstStyle/>
          <a:p>
            <a:r>
              <a:rPr lang="en-US" sz="4600" dirty="0"/>
              <a:t>Association of Indigenous Anthropologists</a:t>
            </a:r>
          </a:p>
          <a:p>
            <a:pPr lvl="1"/>
            <a:r>
              <a:rPr lang="en-US" sz="4600" dirty="0"/>
              <a:t>Lack of evidence that acknowledgments lead to change</a:t>
            </a:r>
          </a:p>
          <a:p>
            <a:r>
              <a:rPr lang="en-US" sz="4600" dirty="0"/>
              <a:t>Native Governance Center</a:t>
            </a:r>
          </a:p>
          <a:p>
            <a:pPr lvl="1"/>
            <a:r>
              <a:rPr lang="en-US" sz="4600" dirty="0"/>
              <a:t>Acknowledgment must link to action to have meaning</a:t>
            </a:r>
          </a:p>
          <a:p>
            <a:r>
              <a:rPr lang="en-US" sz="4600" dirty="0"/>
              <a:t>National Museum of the American Indian</a:t>
            </a:r>
          </a:p>
          <a:p>
            <a:pPr lvl="1"/>
            <a:r>
              <a:rPr lang="en-US" sz="4600" b="0" i="0" dirty="0">
                <a:effectLst/>
              </a:rPr>
              <a:t>“Making a land acknowledgment should be motivated by genuine respect and support for Native Peoples. Speaking and hearing words of recognition is an important step in creating collaborative, accountable, continuous, and respectful relationships with Indigenous nations and communities.”</a:t>
            </a:r>
          </a:p>
          <a:p>
            <a:pPr algn="l"/>
            <a:br>
              <a:rPr lang="en-US" sz="2400" b="0" i="0" dirty="0">
                <a:solidFill>
                  <a:srgbClr val="333333"/>
                </a:solidFill>
                <a:effectLst/>
                <a:latin typeface="Open Sans" panose="020B0606030504020204" pitchFamily="34" charset="0"/>
              </a:rPr>
            </a:br>
            <a:endParaRPr lang="en-US" sz="2400" b="0" i="0" dirty="0">
              <a:solidFill>
                <a:srgbClr val="333333"/>
              </a:solidFill>
              <a:effectLst/>
              <a:latin typeface="Open Sans" panose="020B0606030504020204" pitchFamily="34" charset="0"/>
            </a:endParaRPr>
          </a:p>
          <a:p>
            <a:pPr lvl="1"/>
            <a:endParaRPr lang="en-US" sz="2800" dirty="0"/>
          </a:p>
          <a:p>
            <a:endParaRPr lang="en-US" dirty="0"/>
          </a:p>
          <a:p>
            <a:endParaRPr lang="en-US" dirty="0"/>
          </a:p>
        </p:txBody>
      </p:sp>
      <p:sp>
        <p:nvSpPr>
          <p:cNvPr id="4" name="Text Placeholder 3">
            <a:extLst>
              <a:ext uri="{FF2B5EF4-FFF2-40B4-BE49-F238E27FC236}">
                <a16:creationId xmlns:a16="http://schemas.microsoft.com/office/drawing/2014/main" id="{C89C62B6-5CBF-A64B-B466-E391DDE93392}"/>
              </a:ext>
            </a:extLst>
          </p:cNvPr>
          <p:cNvSpPr>
            <a:spLocks noGrp="1"/>
          </p:cNvSpPr>
          <p:nvPr>
            <p:ph type="body" sz="half" idx="2"/>
          </p:nvPr>
        </p:nvSpPr>
        <p:spPr>
          <a:xfrm flipH="1" flipV="1">
            <a:off x="-254349" y="5836714"/>
            <a:ext cx="162910" cy="320963"/>
          </a:xfrm>
        </p:spPr>
        <p:txBody>
          <a:bodyPr>
            <a:normAutofit fontScale="77500" lnSpcReduction="20000"/>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E5A8AA6D-96F4-5348-A05F-89D2609E6162}"/>
                  </a:ext>
                </a:extLst>
              </p14:cNvPr>
              <p14:cNvContentPartPr/>
              <p14:nvPr/>
            </p14:nvContentPartPr>
            <p14:xfrm>
              <a:off x="-1697333" y="584235"/>
              <a:ext cx="360" cy="360"/>
            </p14:xfrm>
          </p:contentPart>
        </mc:Choice>
        <mc:Fallback xmlns="">
          <p:pic>
            <p:nvPicPr>
              <p:cNvPr id="5" name="Ink 4">
                <a:extLst>
                  <a:ext uri="{FF2B5EF4-FFF2-40B4-BE49-F238E27FC236}">
                    <a16:creationId xmlns:a16="http://schemas.microsoft.com/office/drawing/2014/main" id="{E5A8AA6D-96F4-5348-A05F-89D2609E6162}"/>
                  </a:ext>
                </a:extLst>
              </p:cNvPr>
              <p:cNvPicPr/>
              <p:nvPr/>
            </p:nvPicPr>
            <p:blipFill>
              <a:blip r:embed="rId4"/>
              <a:stretch>
                <a:fillRect/>
              </a:stretch>
            </p:blipFill>
            <p:spPr>
              <a:xfrm>
                <a:off x="-1706333" y="57559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6957D8D8-644D-F540-B9AF-984FF08DB5DC}"/>
                  </a:ext>
                </a:extLst>
              </p14:cNvPr>
              <p14:cNvContentPartPr/>
              <p14:nvPr/>
            </p14:nvContentPartPr>
            <p14:xfrm>
              <a:off x="14339227" y="3873555"/>
              <a:ext cx="360" cy="360"/>
            </p14:xfrm>
          </p:contentPart>
        </mc:Choice>
        <mc:Fallback xmlns="">
          <p:pic>
            <p:nvPicPr>
              <p:cNvPr id="6" name="Ink 5">
                <a:extLst>
                  <a:ext uri="{FF2B5EF4-FFF2-40B4-BE49-F238E27FC236}">
                    <a16:creationId xmlns:a16="http://schemas.microsoft.com/office/drawing/2014/main" id="{6957D8D8-644D-F540-B9AF-984FF08DB5DC}"/>
                  </a:ext>
                </a:extLst>
              </p:cNvPr>
              <p:cNvPicPr/>
              <p:nvPr/>
            </p:nvPicPr>
            <p:blipFill>
              <a:blip r:embed="rId4"/>
              <a:stretch>
                <a:fillRect/>
              </a:stretch>
            </p:blipFill>
            <p:spPr>
              <a:xfrm>
                <a:off x="14330587" y="3864915"/>
                <a:ext cx="18000" cy="18000"/>
              </a:xfrm>
              <a:prstGeom prst="rect">
                <a:avLst/>
              </a:prstGeom>
            </p:spPr>
          </p:pic>
        </mc:Fallback>
      </mc:AlternateContent>
      <p:grpSp>
        <p:nvGrpSpPr>
          <p:cNvPr id="9" name="Group 8">
            <a:extLst>
              <a:ext uri="{FF2B5EF4-FFF2-40B4-BE49-F238E27FC236}">
                <a16:creationId xmlns:a16="http://schemas.microsoft.com/office/drawing/2014/main" id="{82A88F94-0880-794E-A736-243290C1AF6D}"/>
              </a:ext>
            </a:extLst>
          </p:cNvPr>
          <p:cNvGrpSpPr/>
          <p:nvPr/>
        </p:nvGrpSpPr>
        <p:grpSpPr>
          <a:xfrm>
            <a:off x="14287387" y="3890835"/>
            <a:ext cx="360" cy="360"/>
            <a:chOff x="14287387" y="3890835"/>
            <a:chExt cx="360" cy="360"/>
          </a:xfrm>
        </p:grpSpPr>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6CA8B51F-337A-5C43-946B-0DF2D7466CCE}"/>
                    </a:ext>
                  </a:extLst>
                </p14:cNvPr>
                <p14:cNvContentPartPr/>
                <p14:nvPr/>
              </p14:nvContentPartPr>
              <p14:xfrm>
                <a:off x="14287387" y="3890835"/>
                <a:ext cx="360" cy="360"/>
              </p14:xfrm>
            </p:contentPart>
          </mc:Choice>
          <mc:Fallback xmlns="">
            <p:pic>
              <p:nvPicPr>
                <p:cNvPr id="7" name="Ink 6">
                  <a:extLst>
                    <a:ext uri="{FF2B5EF4-FFF2-40B4-BE49-F238E27FC236}">
                      <a16:creationId xmlns:a16="http://schemas.microsoft.com/office/drawing/2014/main" id="{6CA8B51F-337A-5C43-946B-0DF2D7466CCE}"/>
                    </a:ext>
                  </a:extLst>
                </p:cNvPr>
                <p:cNvPicPr/>
                <p:nvPr/>
              </p:nvPicPr>
              <p:blipFill>
                <a:blip r:embed="rId4"/>
                <a:stretch>
                  <a:fillRect/>
                </a:stretch>
              </p:blipFill>
              <p:spPr>
                <a:xfrm>
                  <a:off x="14278747" y="388183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3417C0-D05D-9B4A-8C91-3966BDA8130C}"/>
                    </a:ext>
                  </a:extLst>
                </p14:cNvPr>
                <p14:cNvContentPartPr/>
                <p14:nvPr/>
              </p14:nvContentPartPr>
              <p14:xfrm>
                <a:off x="14287387" y="3890835"/>
                <a:ext cx="360" cy="360"/>
              </p14:xfrm>
            </p:contentPart>
          </mc:Choice>
          <mc:Fallback xmlns="">
            <p:pic>
              <p:nvPicPr>
                <p:cNvPr id="8" name="Ink 7">
                  <a:extLst>
                    <a:ext uri="{FF2B5EF4-FFF2-40B4-BE49-F238E27FC236}">
                      <a16:creationId xmlns:a16="http://schemas.microsoft.com/office/drawing/2014/main" id="{DE3417C0-D05D-9B4A-8C91-3966BDA8130C}"/>
                    </a:ext>
                  </a:extLst>
                </p:cNvPr>
                <p:cNvPicPr/>
                <p:nvPr/>
              </p:nvPicPr>
              <p:blipFill>
                <a:blip r:embed="rId4"/>
                <a:stretch>
                  <a:fillRect/>
                </a:stretch>
              </p:blipFill>
              <p:spPr>
                <a:xfrm>
                  <a:off x="14278747" y="3881835"/>
                  <a:ext cx="18000" cy="18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67CABFF2-1C69-374E-B5D5-0F921F3A04B0}"/>
                  </a:ext>
                </a:extLst>
              </p14:cNvPr>
              <p14:cNvContentPartPr/>
              <p14:nvPr/>
            </p14:nvContentPartPr>
            <p14:xfrm>
              <a:off x="-2086493" y="451035"/>
              <a:ext cx="96840" cy="88200"/>
            </p14:xfrm>
          </p:contentPart>
        </mc:Choice>
        <mc:Fallback xmlns="">
          <p:pic>
            <p:nvPicPr>
              <p:cNvPr id="10" name="Ink 9">
                <a:extLst>
                  <a:ext uri="{FF2B5EF4-FFF2-40B4-BE49-F238E27FC236}">
                    <a16:creationId xmlns:a16="http://schemas.microsoft.com/office/drawing/2014/main" id="{67CABFF2-1C69-374E-B5D5-0F921F3A04B0}"/>
                  </a:ext>
                </a:extLst>
              </p:cNvPr>
              <p:cNvPicPr/>
              <p:nvPr/>
            </p:nvPicPr>
            <p:blipFill>
              <a:blip r:embed="rId9"/>
              <a:stretch>
                <a:fillRect/>
              </a:stretch>
            </p:blipFill>
            <p:spPr>
              <a:xfrm>
                <a:off x="-2095493" y="442395"/>
                <a:ext cx="114480" cy="105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87D583D6-B8E5-FE46-B399-C561BB167531}"/>
                  </a:ext>
                </a:extLst>
              </p14:cNvPr>
              <p14:cNvContentPartPr/>
              <p14:nvPr/>
            </p14:nvContentPartPr>
            <p14:xfrm>
              <a:off x="-2279813" y="430155"/>
              <a:ext cx="6120" cy="360"/>
            </p14:xfrm>
          </p:contentPart>
        </mc:Choice>
        <mc:Fallback xmlns="">
          <p:pic>
            <p:nvPicPr>
              <p:cNvPr id="11" name="Ink 10">
                <a:extLst>
                  <a:ext uri="{FF2B5EF4-FFF2-40B4-BE49-F238E27FC236}">
                    <a16:creationId xmlns:a16="http://schemas.microsoft.com/office/drawing/2014/main" id="{87D583D6-B8E5-FE46-B399-C561BB167531}"/>
                  </a:ext>
                </a:extLst>
              </p:cNvPr>
              <p:cNvPicPr/>
              <p:nvPr/>
            </p:nvPicPr>
            <p:blipFill>
              <a:blip r:embed="rId11"/>
              <a:stretch>
                <a:fillRect/>
              </a:stretch>
            </p:blipFill>
            <p:spPr>
              <a:xfrm>
                <a:off x="-2288813" y="421515"/>
                <a:ext cx="2376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846F3651-090C-D548-B1A1-76D1FB2D1B04}"/>
                  </a:ext>
                </a:extLst>
              </p14:cNvPr>
              <p14:cNvContentPartPr/>
              <p14:nvPr/>
            </p14:nvContentPartPr>
            <p14:xfrm>
              <a:off x="11263747" y="4468275"/>
              <a:ext cx="360" cy="6120"/>
            </p14:xfrm>
          </p:contentPart>
        </mc:Choice>
        <mc:Fallback xmlns="">
          <p:pic>
            <p:nvPicPr>
              <p:cNvPr id="12" name="Ink 11">
                <a:extLst>
                  <a:ext uri="{FF2B5EF4-FFF2-40B4-BE49-F238E27FC236}">
                    <a16:creationId xmlns:a16="http://schemas.microsoft.com/office/drawing/2014/main" id="{846F3651-090C-D548-B1A1-76D1FB2D1B04}"/>
                  </a:ext>
                </a:extLst>
              </p:cNvPr>
              <p:cNvPicPr/>
              <p:nvPr/>
            </p:nvPicPr>
            <p:blipFill>
              <a:blip r:embed="rId13"/>
              <a:stretch>
                <a:fillRect/>
              </a:stretch>
            </p:blipFill>
            <p:spPr>
              <a:xfrm>
                <a:off x="11254747" y="4459275"/>
                <a:ext cx="18000" cy="23760"/>
              </a:xfrm>
              <a:prstGeom prst="rect">
                <a:avLst/>
              </a:prstGeom>
            </p:spPr>
          </p:pic>
        </mc:Fallback>
      </mc:AlternateContent>
    </p:spTree>
    <p:extLst>
      <p:ext uri="{BB962C8B-B14F-4D97-AF65-F5344CB8AC3E}">
        <p14:creationId xmlns:p14="http://schemas.microsoft.com/office/powerpoint/2010/main" val="2450642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A18DD-D326-3C49-83B4-B4C982770FA6}"/>
              </a:ext>
            </a:extLst>
          </p:cNvPr>
          <p:cNvSpPr>
            <a:spLocks noGrp="1"/>
          </p:cNvSpPr>
          <p:nvPr>
            <p:ph type="title"/>
          </p:nvPr>
        </p:nvSpPr>
        <p:spPr/>
        <p:txBody>
          <a:bodyPr/>
          <a:lstStyle/>
          <a:p>
            <a:r>
              <a:rPr lang="en-US" dirty="0"/>
              <a:t>What is a labor acknowledgment?</a:t>
            </a:r>
          </a:p>
        </p:txBody>
      </p:sp>
      <p:sp>
        <p:nvSpPr>
          <p:cNvPr id="3" name="Content Placeholder 2">
            <a:extLst>
              <a:ext uri="{FF2B5EF4-FFF2-40B4-BE49-F238E27FC236}">
                <a16:creationId xmlns:a16="http://schemas.microsoft.com/office/drawing/2014/main" id="{B0045CA4-99BC-654A-9A2C-E8A41242D9B5}"/>
              </a:ext>
            </a:extLst>
          </p:cNvPr>
          <p:cNvSpPr>
            <a:spLocks noGrp="1"/>
          </p:cNvSpPr>
          <p:nvPr>
            <p:ph idx="1"/>
          </p:nvPr>
        </p:nvSpPr>
        <p:spPr>
          <a:xfrm>
            <a:off x="5183188" y="1301858"/>
            <a:ext cx="4875212" cy="4819972"/>
          </a:xfrm>
        </p:spPr>
        <p:txBody>
          <a:bodyPr>
            <a:normAutofit/>
          </a:bodyPr>
          <a:lstStyle/>
          <a:p>
            <a:r>
              <a:rPr lang="en-US" sz="3200" b="0" i="0" dirty="0">
                <a:effectLst/>
                <a:latin typeface="Circular Std"/>
              </a:rPr>
              <a:t> ”A statement that recognizes that much of the economic progress and development in a geographic area or industry resulted from the unpaid labor and forced servitude of people of color, specifically enslaved African labor”</a:t>
            </a:r>
            <a:endParaRPr lang="en-US" sz="3200" dirty="0"/>
          </a:p>
        </p:txBody>
      </p:sp>
      <p:sp>
        <p:nvSpPr>
          <p:cNvPr id="4" name="Text Placeholder 3">
            <a:extLst>
              <a:ext uri="{FF2B5EF4-FFF2-40B4-BE49-F238E27FC236}">
                <a16:creationId xmlns:a16="http://schemas.microsoft.com/office/drawing/2014/main" id="{1D50540C-50DB-C843-B304-D7158C015AB9}"/>
              </a:ext>
            </a:extLst>
          </p:cNvPr>
          <p:cNvSpPr>
            <a:spLocks noGrp="1"/>
          </p:cNvSpPr>
          <p:nvPr>
            <p:ph type="body" sz="half" idx="2"/>
          </p:nvPr>
        </p:nvSpPr>
        <p:spPr>
          <a:xfrm flipH="1">
            <a:off x="-1627321" y="4602996"/>
            <a:ext cx="263470" cy="929899"/>
          </a:xfrm>
        </p:spPr>
        <p:txBody>
          <a:bodyPr/>
          <a:lstStyle/>
          <a:p>
            <a:endParaRPr lang="en-US" dirty="0"/>
          </a:p>
        </p:txBody>
      </p:sp>
    </p:spTree>
    <p:extLst>
      <p:ext uri="{BB962C8B-B14F-4D97-AF65-F5344CB8AC3E}">
        <p14:creationId xmlns:p14="http://schemas.microsoft.com/office/powerpoint/2010/main" val="2188559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47C7-ABA4-264A-A241-6922FE9B9022}"/>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BB3C23FE-E005-0448-B94C-70FD388EF5F8}"/>
              </a:ext>
            </a:extLst>
          </p:cNvPr>
          <p:cNvSpPr>
            <a:spLocks noGrp="1"/>
          </p:cNvSpPr>
          <p:nvPr>
            <p:ph type="body" sz="half" idx="2"/>
          </p:nvPr>
        </p:nvSpPr>
        <p:spPr/>
        <p:txBody>
          <a:bodyPr/>
          <a:lstStyle/>
          <a:p>
            <a:endParaRPr lang="en-US" dirty="0"/>
          </a:p>
        </p:txBody>
      </p:sp>
      <p:pic>
        <p:nvPicPr>
          <p:cNvPr id="5" name="Picture 4">
            <a:extLst>
              <a:ext uri="{FF2B5EF4-FFF2-40B4-BE49-F238E27FC236}">
                <a16:creationId xmlns:a16="http://schemas.microsoft.com/office/drawing/2014/main" id="{0A6CF108-0291-5D48-B6FE-3C51701BB8FD}"/>
              </a:ext>
            </a:extLst>
          </p:cNvPr>
          <p:cNvPicPr>
            <a:picLocks noChangeAspect="1"/>
          </p:cNvPicPr>
          <p:nvPr/>
        </p:nvPicPr>
        <p:blipFill>
          <a:blip r:embed="rId3"/>
          <a:stretch>
            <a:fillRect/>
          </a:stretch>
        </p:blipFill>
        <p:spPr>
          <a:xfrm>
            <a:off x="457200" y="611187"/>
            <a:ext cx="8204200" cy="5578763"/>
          </a:xfrm>
          <a:prstGeom prst="rect">
            <a:avLst/>
          </a:prstGeom>
        </p:spPr>
      </p:pic>
      <p:pic>
        <p:nvPicPr>
          <p:cNvPr id="6" name="Content Placeholder 5">
            <a:extLst>
              <a:ext uri="{FF2B5EF4-FFF2-40B4-BE49-F238E27FC236}">
                <a16:creationId xmlns:a16="http://schemas.microsoft.com/office/drawing/2014/main" id="{2D0B1661-D22F-5C47-B31D-8DB827FD0291}"/>
              </a:ext>
            </a:extLst>
          </p:cNvPr>
          <p:cNvPicPr>
            <a:picLocks noGrp="1" noChangeAspect="1"/>
          </p:cNvPicPr>
          <p:nvPr>
            <p:ph idx="1"/>
          </p:nvPr>
        </p:nvPicPr>
        <p:blipFill>
          <a:blip r:embed="rId4"/>
          <a:stretch>
            <a:fillRect/>
          </a:stretch>
        </p:blipFill>
        <p:spPr>
          <a:xfrm>
            <a:off x="7419977" y="4002088"/>
            <a:ext cx="3733800" cy="1866900"/>
          </a:xfrm>
          <a:prstGeom prst="rect">
            <a:avLst/>
          </a:prstGeom>
        </p:spPr>
      </p:pic>
    </p:spTree>
    <p:extLst>
      <p:ext uri="{BB962C8B-B14F-4D97-AF65-F5344CB8AC3E}">
        <p14:creationId xmlns:p14="http://schemas.microsoft.com/office/powerpoint/2010/main" val="2103386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7E9A6-30B8-0A47-A261-651B52134D5C}"/>
              </a:ext>
            </a:extLst>
          </p:cNvPr>
          <p:cNvSpPr>
            <a:spLocks noGrp="1"/>
          </p:cNvSpPr>
          <p:nvPr>
            <p:ph type="title"/>
          </p:nvPr>
        </p:nvSpPr>
        <p:spPr>
          <a:xfrm>
            <a:off x="548640" y="1187878"/>
            <a:ext cx="4480560" cy="2406869"/>
          </a:xfrm>
        </p:spPr>
        <p:txBody>
          <a:bodyPr>
            <a:normAutofit fontScale="90000"/>
          </a:bodyPr>
          <a:lstStyle/>
          <a:p>
            <a:r>
              <a:rPr lang="en-US" dirty="0"/>
              <a:t>Why would the BCHHS Board have a land and labor  acknowledgment?</a:t>
            </a:r>
          </a:p>
        </p:txBody>
      </p:sp>
      <p:sp>
        <p:nvSpPr>
          <p:cNvPr id="3" name="Content Placeholder 2">
            <a:extLst>
              <a:ext uri="{FF2B5EF4-FFF2-40B4-BE49-F238E27FC236}">
                <a16:creationId xmlns:a16="http://schemas.microsoft.com/office/drawing/2014/main" id="{EFC66131-9383-AC44-ACF2-0F441A079335}"/>
              </a:ext>
            </a:extLst>
          </p:cNvPr>
          <p:cNvSpPr>
            <a:spLocks noGrp="1"/>
          </p:cNvSpPr>
          <p:nvPr>
            <p:ph idx="1"/>
          </p:nvPr>
        </p:nvSpPr>
        <p:spPr>
          <a:xfrm>
            <a:off x="5298455" y="1356823"/>
            <a:ext cx="4875212" cy="3670532"/>
          </a:xfrm>
        </p:spPr>
        <p:txBody>
          <a:bodyPr>
            <a:noAutofit/>
          </a:bodyPr>
          <a:lstStyle/>
          <a:p>
            <a:r>
              <a:rPr lang="en-US" sz="3200" dirty="0"/>
              <a:t>Recognition of history – and present</a:t>
            </a:r>
          </a:p>
          <a:p>
            <a:r>
              <a:rPr lang="en-US" sz="3200" dirty="0"/>
              <a:t>Gratitude</a:t>
            </a:r>
          </a:p>
          <a:p>
            <a:r>
              <a:rPr lang="en-US" sz="3200" dirty="0"/>
              <a:t>Fairness</a:t>
            </a:r>
          </a:p>
          <a:p>
            <a:r>
              <a:rPr lang="en-US" sz="3200" dirty="0"/>
              <a:t>Opportunity for dialogue, partnership, and reparation</a:t>
            </a:r>
          </a:p>
          <a:p>
            <a:r>
              <a:rPr lang="en-US" sz="3200" dirty="0"/>
              <a:t>Consistency across county government</a:t>
            </a:r>
          </a:p>
        </p:txBody>
      </p:sp>
      <p:sp>
        <p:nvSpPr>
          <p:cNvPr id="4" name="Text Placeholder 3">
            <a:extLst>
              <a:ext uri="{FF2B5EF4-FFF2-40B4-BE49-F238E27FC236}">
                <a16:creationId xmlns:a16="http://schemas.microsoft.com/office/drawing/2014/main" id="{F4541174-7DAD-B049-9CDF-CAB113B4A5AB}"/>
              </a:ext>
            </a:extLst>
          </p:cNvPr>
          <p:cNvSpPr>
            <a:spLocks noGrp="1"/>
          </p:cNvSpPr>
          <p:nvPr>
            <p:ph type="body" sz="half" idx="2"/>
          </p:nvPr>
        </p:nvSpPr>
        <p:spPr>
          <a:xfrm flipH="1">
            <a:off x="-903889" y="5822730"/>
            <a:ext cx="704192" cy="76571"/>
          </a:xfrm>
        </p:spPr>
        <p:txBody>
          <a:bodyPr>
            <a:normAutofit fontScale="25000" lnSpcReduction="20000"/>
          </a:bodyPr>
          <a:lstStyle/>
          <a:p>
            <a:endParaRPr lang="en-US"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32470706-1480-2247-8436-ED27A2845CAD}"/>
                  </a:ext>
                </a:extLst>
              </p14:cNvPr>
              <p14:cNvContentPartPr/>
              <p14:nvPr/>
            </p14:nvContentPartPr>
            <p14:xfrm>
              <a:off x="10173667" y="767835"/>
              <a:ext cx="40680" cy="21960"/>
            </p14:xfrm>
          </p:contentPart>
        </mc:Choice>
        <mc:Fallback xmlns="">
          <p:pic>
            <p:nvPicPr>
              <p:cNvPr id="5" name="Ink 4">
                <a:extLst>
                  <a:ext uri="{FF2B5EF4-FFF2-40B4-BE49-F238E27FC236}">
                    <a16:creationId xmlns:a16="http://schemas.microsoft.com/office/drawing/2014/main" id="{32470706-1480-2247-8436-ED27A2845CAD}"/>
                  </a:ext>
                </a:extLst>
              </p:cNvPr>
              <p:cNvPicPr/>
              <p:nvPr/>
            </p:nvPicPr>
            <p:blipFill>
              <a:blip r:embed="rId4"/>
              <a:stretch>
                <a:fillRect/>
              </a:stretch>
            </p:blipFill>
            <p:spPr>
              <a:xfrm>
                <a:off x="10164667" y="759195"/>
                <a:ext cx="58320" cy="39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CCB20CBC-DAE4-BD40-B5DE-CF44CF02848B}"/>
                  </a:ext>
                </a:extLst>
              </p14:cNvPr>
              <p14:cNvContentPartPr/>
              <p14:nvPr/>
            </p14:nvContentPartPr>
            <p14:xfrm>
              <a:off x="6381787" y="2864115"/>
              <a:ext cx="360" cy="360"/>
            </p14:xfrm>
          </p:contentPart>
        </mc:Choice>
        <mc:Fallback xmlns="">
          <p:pic>
            <p:nvPicPr>
              <p:cNvPr id="6" name="Ink 5">
                <a:extLst>
                  <a:ext uri="{FF2B5EF4-FFF2-40B4-BE49-F238E27FC236}">
                    <a16:creationId xmlns:a16="http://schemas.microsoft.com/office/drawing/2014/main" id="{CCB20CBC-DAE4-BD40-B5DE-CF44CF02848B}"/>
                  </a:ext>
                </a:extLst>
              </p:cNvPr>
              <p:cNvPicPr/>
              <p:nvPr/>
            </p:nvPicPr>
            <p:blipFill>
              <a:blip r:embed="rId6"/>
              <a:stretch>
                <a:fillRect/>
              </a:stretch>
            </p:blipFill>
            <p:spPr>
              <a:xfrm>
                <a:off x="6373147" y="28554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6FDC0B65-2A49-AB40-9712-F809D266BCFB}"/>
                  </a:ext>
                </a:extLst>
              </p14:cNvPr>
              <p14:cNvContentPartPr/>
              <p14:nvPr/>
            </p14:nvContentPartPr>
            <p14:xfrm>
              <a:off x="6464587" y="4238595"/>
              <a:ext cx="360" cy="360"/>
            </p14:xfrm>
          </p:contentPart>
        </mc:Choice>
        <mc:Fallback xmlns="">
          <p:pic>
            <p:nvPicPr>
              <p:cNvPr id="7" name="Ink 6">
                <a:extLst>
                  <a:ext uri="{FF2B5EF4-FFF2-40B4-BE49-F238E27FC236}">
                    <a16:creationId xmlns:a16="http://schemas.microsoft.com/office/drawing/2014/main" id="{6FDC0B65-2A49-AB40-9712-F809D266BCFB}"/>
                  </a:ext>
                </a:extLst>
              </p:cNvPr>
              <p:cNvPicPr/>
              <p:nvPr/>
            </p:nvPicPr>
            <p:blipFill>
              <a:blip r:embed="rId6"/>
              <a:stretch>
                <a:fillRect/>
              </a:stretch>
            </p:blipFill>
            <p:spPr>
              <a:xfrm>
                <a:off x="6455587" y="42299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8" name="Ink 7">
                <a:extLst>
                  <a:ext uri="{FF2B5EF4-FFF2-40B4-BE49-F238E27FC236}">
                    <a16:creationId xmlns:a16="http://schemas.microsoft.com/office/drawing/2014/main" id="{CB7FBDAE-4E8F-D049-B60B-4C343419E261}"/>
                  </a:ext>
                </a:extLst>
              </p14:cNvPr>
              <p14:cNvContentPartPr/>
              <p14:nvPr/>
            </p14:nvContentPartPr>
            <p14:xfrm>
              <a:off x="6447307" y="5027355"/>
              <a:ext cx="360" cy="360"/>
            </p14:xfrm>
          </p:contentPart>
        </mc:Choice>
        <mc:Fallback xmlns="">
          <p:pic>
            <p:nvPicPr>
              <p:cNvPr id="8" name="Ink 7">
                <a:extLst>
                  <a:ext uri="{FF2B5EF4-FFF2-40B4-BE49-F238E27FC236}">
                    <a16:creationId xmlns:a16="http://schemas.microsoft.com/office/drawing/2014/main" id="{CB7FBDAE-4E8F-D049-B60B-4C343419E261}"/>
                  </a:ext>
                </a:extLst>
              </p:cNvPr>
              <p:cNvPicPr/>
              <p:nvPr/>
            </p:nvPicPr>
            <p:blipFill>
              <a:blip r:embed="rId6"/>
              <a:stretch>
                <a:fillRect/>
              </a:stretch>
            </p:blipFill>
            <p:spPr>
              <a:xfrm>
                <a:off x="6438307" y="5018715"/>
                <a:ext cx="18000" cy="18000"/>
              </a:xfrm>
              <a:prstGeom prst="rect">
                <a:avLst/>
              </a:prstGeom>
            </p:spPr>
          </p:pic>
        </mc:Fallback>
      </mc:AlternateContent>
    </p:spTree>
    <p:extLst>
      <p:ext uri="{BB962C8B-B14F-4D97-AF65-F5344CB8AC3E}">
        <p14:creationId xmlns:p14="http://schemas.microsoft.com/office/powerpoint/2010/main" val="251902818"/>
      </p:ext>
    </p:extLst>
  </p:cSld>
  <p:clrMapOvr>
    <a:masterClrMapping/>
  </p:clrMapOvr>
</p:sld>
</file>

<file path=ppt/theme/theme1.xml><?xml version="1.0" encoding="utf-8"?>
<a:theme xmlns:a="http://schemas.openxmlformats.org/drawingml/2006/main" name="TropicVTI">
  <a:themeElements>
    <a:clrScheme name="AnalogousFromRegularSeed_2SEEDS">
      <a:dk1>
        <a:srgbClr val="000000"/>
      </a:dk1>
      <a:lt1>
        <a:srgbClr val="FFFFFF"/>
      </a:lt1>
      <a:dk2>
        <a:srgbClr val="3D2229"/>
      </a:dk2>
      <a:lt2>
        <a:srgbClr val="E2E5E8"/>
      </a:lt2>
      <a:accent1>
        <a:srgbClr val="D56A17"/>
      </a:accent1>
      <a:accent2>
        <a:srgbClr val="E72D29"/>
      </a:accent2>
      <a:accent3>
        <a:srgbClr val="B8A221"/>
      </a:accent3>
      <a:accent4>
        <a:srgbClr val="14B4A3"/>
      </a:accent4>
      <a:accent5>
        <a:srgbClr val="29ADE7"/>
      </a:accent5>
      <a:accent6>
        <a:srgbClr val="174CD5"/>
      </a:accent6>
      <a:hlink>
        <a:srgbClr val="3F87BF"/>
      </a:hlink>
      <a:folHlink>
        <a:srgbClr val="7F7F7F"/>
      </a:folHlink>
    </a:clrScheme>
    <a:fontScheme name="Tropic">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opicVTI" id="{DE8751F2-0439-4D1D-A674-AFC241C9701D}" vid="{C41D9140-98E0-4A26-97C4-97FDCB8D6E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793</Words>
  <Application>Microsoft Macintosh PowerPoint</Application>
  <PresentationFormat>Widescreen</PresentationFormat>
  <Paragraphs>63</Paragraphs>
  <Slides>13</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Circular Std</vt:lpstr>
      <vt:lpstr>Gill Sans Nova</vt:lpstr>
      <vt:lpstr>Helvetica</vt:lpstr>
      <vt:lpstr>Open Sans</vt:lpstr>
      <vt:lpstr>TropicVTI</vt:lpstr>
      <vt:lpstr>Proposal:                             Land and Labor Acknowledgment on BCHHS Board Website                                               </vt:lpstr>
      <vt:lpstr>What is a land acknowledgment?</vt:lpstr>
      <vt:lpstr>PowerPoint Presentation</vt:lpstr>
      <vt:lpstr>PowerPoint Presentation</vt:lpstr>
      <vt:lpstr>PowerPoint Presentation</vt:lpstr>
      <vt:lpstr>Controversy</vt:lpstr>
      <vt:lpstr>What is a labor acknowledgment?</vt:lpstr>
      <vt:lpstr>PowerPoint Presentation</vt:lpstr>
      <vt:lpstr>Why would the BCHHS Board have a land and labor  acknowledgment?</vt:lpstr>
      <vt:lpstr>PowerPoint Presentation</vt:lpstr>
      <vt:lpstr>PowerPoint Presentation</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Proposal:                             Land and Labor Acknowledgment on BCHHS Board Website                                               </dc:title>
  <dc:creator>Martha Salyers</dc:creator>
  <cp:lastModifiedBy>Martha Salyers</cp:lastModifiedBy>
  <cp:revision>3</cp:revision>
  <cp:lastPrinted>2023-11-17T04:08:26Z</cp:lastPrinted>
  <dcterms:created xsi:type="dcterms:W3CDTF">2023-11-17T02:33:10Z</dcterms:created>
  <dcterms:modified xsi:type="dcterms:W3CDTF">2023-11-17T04:54:10Z</dcterms:modified>
</cp:coreProperties>
</file>