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6" r:id="rId2"/>
    <p:sldId id="870" r:id="rId3"/>
    <p:sldId id="640" r:id="rId4"/>
    <p:sldId id="315" r:id="rId5"/>
    <p:sldId id="642" r:id="rId6"/>
    <p:sldId id="653" r:id="rId7"/>
    <p:sldId id="819" r:id="rId8"/>
    <p:sldId id="471" r:id="rId9"/>
    <p:sldId id="875" r:id="rId10"/>
    <p:sldId id="859" r:id="rId11"/>
    <p:sldId id="861" r:id="rId12"/>
    <p:sldId id="871" r:id="rId13"/>
    <p:sldId id="830" r:id="rId14"/>
    <p:sldId id="856" r:id="rId15"/>
    <p:sldId id="831" r:id="rId16"/>
    <p:sldId id="844" r:id="rId17"/>
    <p:sldId id="872" r:id="rId18"/>
    <p:sldId id="879" r:id="rId19"/>
    <p:sldId id="878" r:id="rId20"/>
    <p:sldId id="877" r:id="rId21"/>
    <p:sldId id="862" r:id="rId22"/>
    <p:sldId id="332" r:id="rId23"/>
    <p:sldId id="853" r:id="rId24"/>
    <p:sldId id="855" r:id="rId25"/>
    <p:sldId id="497" r:id="rId26"/>
    <p:sldId id="65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dio, Sarah Prio" initials="OSP" lastIdx="1" clrIdx="0">
    <p:extLst>
      <p:ext uri="{19B8F6BF-5375-455C-9EA6-DF929625EA0E}">
        <p15:presenceInfo xmlns:p15="http://schemas.microsoft.com/office/powerpoint/2012/main" userId="S::saodio@ad.unc.edu::9991f841-7f7f-4b02-ac37-1b82e068d7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BCBF"/>
    <a:srgbClr val="FFB062"/>
    <a:srgbClr val="CCE3BB"/>
    <a:srgbClr val="E1E1E1"/>
    <a:srgbClr val="FECC01"/>
    <a:srgbClr val="FFFC00"/>
    <a:srgbClr val="60CBD7"/>
    <a:srgbClr val="FFFFFF"/>
    <a:srgbClr val="ED7D3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597" autoAdjust="0"/>
  </p:normalViewPr>
  <p:slideViewPr>
    <p:cSldViewPr snapToObjects="1" showGuides="1">
      <p:cViewPr varScale="1">
        <p:scale>
          <a:sx n="105" d="100"/>
          <a:sy n="105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24823222808241"/>
          <c:y val="2.3878302194474212E-2"/>
          <c:w val="0.83075176777191762"/>
          <c:h val="0.9423814626721955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6F-45A4-8311-6F1A611BD4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LIHTC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6F-45A4-8311-6F1A611BD49B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Deferred Fee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6F-45A4-8311-6F1A611BD49B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Funding Gap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6F-45A4-8311-6F1A611BD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1105007"/>
        <c:axId val="1851100431"/>
      </c:barChart>
      <c:catAx>
        <c:axId val="18511050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1100431"/>
        <c:crosses val="autoZero"/>
        <c:auto val="1"/>
        <c:lblAlgn val="ctr"/>
        <c:lblOffset val="100"/>
        <c:noMultiLvlLbl val="0"/>
      </c:catAx>
      <c:valAx>
        <c:axId val="1851100431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105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06T16:42:38.527" idx="1">
    <p:pos x="7443" y="224"/>
    <p:text>Change numbers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D075B-0FDB-0F4C-AC03-FCE14CC66AEE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18DD2-89FE-E342-B401-C48EDE762E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07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19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North Point, Carmel Ridge, East Haven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18DD2-89FE-E342-B401-C48EDE762E3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3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LIHTC</a:t>
            </a:r>
          </a:p>
          <a:p>
            <a:r>
              <a:rPr lang="en-US" dirty="0"/>
              <a:t>9% tax credits:  Maximum $1.2M </a:t>
            </a:r>
          </a:p>
          <a:p>
            <a:pPr lvl="1"/>
            <a:r>
              <a:rPr lang="en-US" dirty="0"/>
              <a:t>Limits size of project</a:t>
            </a:r>
          </a:p>
          <a:p>
            <a:r>
              <a:rPr lang="en-US" dirty="0"/>
              <a:t>Most of Asheville in Difficult Development Area. Most of the rest of Buncombe doesn’t receive boost?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18DD2-89FE-E342-B401-C48EDE762E3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7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18DD2-89FE-E342-B401-C48EDE762E3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7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Challenges with the quality of the soil increase complexity and cost of construction.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18DD2-89FE-E342-B401-C48EDE762E3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98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18DD2-89FE-E342-B401-C48EDE762E3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9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$49,000 per unit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18DD2-89FE-E342-B401-C48EDE762E3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4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18DD2-89FE-E342-B401-C48EDE762E3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18DD2-89FE-E342-B401-C48EDE762E3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23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18DD2-89FE-E342-B401-C48EDE762E3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2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B99BE9-7FEC-764B-A465-8D2690B551CA}"/>
              </a:ext>
            </a:extLst>
          </p:cNvPr>
          <p:cNvSpPr/>
          <p:nvPr userDrawn="1"/>
        </p:nvSpPr>
        <p:spPr>
          <a:xfrm>
            <a:off x="0" y="1016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AEC811-BCA4-0E49-B97C-1700C3CAE695}"/>
              </a:ext>
            </a:extLst>
          </p:cNvPr>
          <p:cNvSpPr/>
          <p:nvPr userDrawn="1"/>
        </p:nvSpPr>
        <p:spPr>
          <a:xfrm>
            <a:off x="0" y="1524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F8873148-7C8F-2042-B073-9C787A2DF9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ABB6E-E94E-7743-964D-FDE7B4B72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447799"/>
            <a:ext cx="10972800" cy="2062163"/>
          </a:xfrm>
        </p:spPr>
        <p:txBody>
          <a:bodyPr anchor="b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041E0-046D-5446-86AB-9141C2EC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109728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A1B0B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DD4AA92-3838-7B49-827B-9739C3CADF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486400"/>
            <a:ext cx="4796310" cy="1039595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97A22D7-BB51-D248-9A14-24D196F11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07060"/>
            <a:ext cx="7696200" cy="457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7E5AD2D-CB47-C248-805A-2090124784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000" y="607060"/>
            <a:ext cx="280924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1128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131905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645C-921A-C74B-BC28-ADB72F9C5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95600"/>
            <a:ext cx="11201400" cy="3521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DA88E3-006F-5941-A916-B57A7304D2B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85800" y="2057400"/>
            <a:ext cx="11201400" cy="548640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928E3E-3B61-B240-AF27-F07938D0615C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E841D0-ECAA-B444-BF6B-54B52883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10A68-F233-FA45-B560-7EEBD3ADDEA1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CAD0C5-E6BC-5646-8741-54F6C70AA329}"/>
              </a:ext>
            </a:extLst>
          </p:cNvPr>
          <p:cNvSpPr/>
          <p:nvPr userDrawn="1"/>
        </p:nvSpPr>
        <p:spPr>
          <a:xfrm>
            <a:off x="762000" y="170688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34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10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71628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645C-921A-C74B-BC28-ADB72F9C5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1447800"/>
            <a:ext cx="539496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5CEB18-B1A7-FD4F-82AC-1EFD982EEA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2240" y="1447800"/>
            <a:ext cx="539496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B0C7CE-B4E0-D94A-85F7-2E6998E4BC02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0334621-3510-B142-85E0-545ECDCB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4DA49-4079-2C49-A02E-AC8582FADD09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0FB1D-4C2F-1A4B-95E0-7D3297DD683A}"/>
              </a:ext>
            </a:extLst>
          </p:cNvPr>
          <p:cNvSpPr/>
          <p:nvPr userDrawn="1"/>
        </p:nvSpPr>
        <p:spPr>
          <a:xfrm>
            <a:off x="762000" y="106680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33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  <p15:guide id="4" orient="horz" pos="10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131905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02818A-648F-544F-ACD0-41BF56403710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88F89DE-CE23-924C-B976-E1539D94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6934A3-4CD8-EE4A-9EE2-A16A49AB1A3E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FA3887-FB6A-004A-8D88-CAAC10BF2E3F}"/>
              </a:ext>
            </a:extLst>
          </p:cNvPr>
          <p:cNvSpPr/>
          <p:nvPr userDrawn="1"/>
        </p:nvSpPr>
        <p:spPr>
          <a:xfrm>
            <a:off x="762000" y="170688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4B88FF0-28BF-854C-A567-B0BE19AEA9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85800" y="2087880"/>
            <a:ext cx="5394960" cy="4328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8404935-2565-EE49-BE25-9902D8C72D3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95288" y="2087880"/>
            <a:ext cx="5394960" cy="4328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666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  <p15:guide id="4" orient="horz" pos="139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620000" cy="71628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645C-921A-C74B-BC28-ADB72F9C5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6200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3DC8C1-0376-CF44-93E3-1A632724E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86800" y="0"/>
            <a:ext cx="35052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51941-DD4C-0543-B6A4-0B4C408856B6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09933D-E5BD-174C-A9B1-B0F1DA9D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3F75EC-9260-EA4F-BC93-F146FCC58F50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EE0350-65BA-E543-AA0B-B10D19019E85}"/>
              </a:ext>
            </a:extLst>
          </p:cNvPr>
          <p:cNvSpPr/>
          <p:nvPr userDrawn="1"/>
        </p:nvSpPr>
        <p:spPr>
          <a:xfrm>
            <a:off x="762000" y="106680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65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5568" userDrawn="1">
          <p15:clr>
            <a:srgbClr val="FBAE40"/>
          </p15:clr>
        </p15:guide>
        <p15:guide id="4" orient="horz" pos="100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620000" cy="13190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645C-921A-C74B-BC28-ADB72F9C5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399"/>
            <a:ext cx="7620000" cy="4359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3DC8C1-0376-CF44-93E3-1A632724E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86800" y="0"/>
            <a:ext cx="35052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663D0-C5EF-D343-89D0-B684A7DA7901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9F1BD9F-1511-A74B-B845-B826B654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04BB1-AD02-EF44-B0E2-050A8F182BC9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41004-2CA3-D94D-B0F8-AC8123EEE73A}"/>
              </a:ext>
            </a:extLst>
          </p:cNvPr>
          <p:cNvSpPr/>
          <p:nvPr userDrawn="1"/>
        </p:nvSpPr>
        <p:spPr>
          <a:xfrm>
            <a:off x="762000" y="170688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61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5568" userDrawn="1">
          <p15:clr>
            <a:srgbClr val="FBAE40"/>
          </p15:clr>
        </p15:guide>
        <p15:guide id="4" orient="horz" pos="100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71628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609312B-E933-6B42-AE5F-D7F1E3AA3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0625" y="1447800"/>
            <a:ext cx="11771376" cy="5410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C45475-91B0-0241-A156-8A6D6314C615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CD90CF-7D5E-484D-8920-EC9FB2B6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44C8FC-2C1F-CD42-9774-031422FD78F2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7E7101-55FD-D542-8ACD-56705E6E7958}"/>
              </a:ext>
            </a:extLst>
          </p:cNvPr>
          <p:cNvSpPr/>
          <p:nvPr userDrawn="1"/>
        </p:nvSpPr>
        <p:spPr>
          <a:xfrm>
            <a:off x="762000" y="106680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56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  <p15:guide id="4" orient="horz" pos="100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13190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609312B-E933-6B42-AE5F-D7F1E3AA3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0625" y="2057400"/>
            <a:ext cx="11771376" cy="480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483804-317E-EC48-AC7C-A1C92E64F9A5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507932-E2D0-2D41-A88C-4400901C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10BB5-ABB4-0346-9AD2-A90DA63712C7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90D1B9-FC66-8748-96EB-DB5EC3D13DCB}"/>
              </a:ext>
            </a:extLst>
          </p:cNvPr>
          <p:cNvSpPr/>
          <p:nvPr userDrawn="1"/>
        </p:nvSpPr>
        <p:spPr>
          <a:xfrm>
            <a:off x="762000" y="170688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3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  <p15:guide id="4" orient="horz" pos="100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Multi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71628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609312B-E933-6B42-AE5F-D7F1E3AA3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1447799"/>
            <a:ext cx="3429000" cy="496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162F2BD2-2004-5F43-9000-A8865997C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2" y="1447799"/>
            <a:ext cx="3429000" cy="496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51D2D529-2374-8545-B5A5-29DEA9810B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0" y="1447799"/>
            <a:ext cx="3429000" cy="496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3843CA-D098-D240-B2C0-77429CDC3F8D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6E4A079-885F-CB49-82BD-E5E8B2EA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007D5B-E751-BC4A-84B4-151E756C83A8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9C9104-5834-6B4B-A918-22C8F8F19768}"/>
              </a:ext>
            </a:extLst>
          </p:cNvPr>
          <p:cNvSpPr/>
          <p:nvPr userDrawn="1"/>
        </p:nvSpPr>
        <p:spPr>
          <a:xfrm>
            <a:off x="762000" y="106680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6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  <p15:guide id="4" orient="horz" pos="100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Multi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125200" cy="13190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ED9349-1DFA-2C4E-8792-A22CF194F987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6708A8B-77D1-F14A-95A4-96896BB5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9F8755-2A7F-F14A-AE39-705B031102F1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2256BC-392C-B344-9FEA-A6BC4681878C}"/>
              </a:ext>
            </a:extLst>
          </p:cNvPr>
          <p:cNvSpPr/>
          <p:nvPr userDrawn="1"/>
        </p:nvSpPr>
        <p:spPr>
          <a:xfrm>
            <a:off x="762000" y="170688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856C698-EC6B-304D-B9C8-E82A64EA5C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087880"/>
            <a:ext cx="3429000" cy="4328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5775B73F-F378-1C49-B309-0014244FE3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2" y="2087880"/>
            <a:ext cx="3429000" cy="4328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4675115D-07FB-D849-A20A-212CCE78C1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0" y="2087880"/>
            <a:ext cx="3429000" cy="43287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5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  <p15:guide id="4" orient="horz" pos="100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Photo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71628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E8607-E280-1C4D-BEFD-03113A3748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001" y="5105399"/>
            <a:ext cx="3429000" cy="13112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59C8C5D-0449-0C4E-B58C-C0DC07D93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2" y="5105399"/>
            <a:ext cx="3428999" cy="13112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1E90182-4A25-0F46-BF5E-58E0D2F166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0" y="5107813"/>
            <a:ext cx="3429000" cy="13112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026DE2-F852-DA49-9853-49C3EE30654B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194E339-F8BC-1643-94E0-2B7B1EA1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E38E8E-F712-1A40-A785-24FD45B58AE8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EF7A59-7B49-D54D-B64C-0D53FA50925A}"/>
              </a:ext>
            </a:extLst>
          </p:cNvPr>
          <p:cNvSpPr/>
          <p:nvPr userDrawn="1"/>
        </p:nvSpPr>
        <p:spPr>
          <a:xfrm>
            <a:off x="762000" y="106680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7A463D1-5706-B247-A739-49D1202682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1447799"/>
            <a:ext cx="3429000" cy="3429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470ECD5-2524-BC4B-BAC0-F0024DB21F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2" y="1447799"/>
            <a:ext cx="3429000" cy="3429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AFAA540-DEBE-B544-8A8E-158B205B00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0" y="1447799"/>
            <a:ext cx="3429000" cy="34290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62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  <p15:guide id="4" orient="horz" pos="10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B99BE9-7FEC-764B-A465-8D2690B551CA}"/>
              </a:ext>
            </a:extLst>
          </p:cNvPr>
          <p:cNvSpPr/>
          <p:nvPr userDrawn="1"/>
        </p:nvSpPr>
        <p:spPr>
          <a:xfrm>
            <a:off x="0" y="1016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AEC811-BCA4-0E49-B97C-1700C3CAE695}"/>
              </a:ext>
            </a:extLst>
          </p:cNvPr>
          <p:cNvSpPr/>
          <p:nvPr userDrawn="1"/>
        </p:nvSpPr>
        <p:spPr>
          <a:xfrm>
            <a:off x="0" y="1524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2E28BD8-6BEA-1845-BFAD-B7DC186EE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ABB6E-E94E-7743-964D-FDE7B4B72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447799"/>
            <a:ext cx="10972800" cy="2062163"/>
          </a:xfrm>
        </p:spPr>
        <p:txBody>
          <a:bodyPr anchor="b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041E0-046D-5446-86AB-9141C2EC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109728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A1B0B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DD4AA92-3838-7B49-827B-9739C3CADF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486400"/>
            <a:ext cx="4796310" cy="1039595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1E736B4-73C7-C847-AAE1-C39B363992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07060"/>
            <a:ext cx="7696200" cy="457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5849FD-6E65-6D45-A731-98BD29813F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000" y="607060"/>
            <a:ext cx="280924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9873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36D748-5DF1-8841-85DC-B81C5F9024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9160" y="0"/>
            <a:ext cx="748284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160FEF-FAA2-5447-90B7-35BAB3779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3733800" cy="131905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400666-86E0-914B-B4F0-6BB4C47FF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399"/>
            <a:ext cx="3733800" cy="4359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BB1E6D-531C-BB4D-9AD1-8DE424805C88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B813894-F832-4847-99E8-786C4E33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675B3-E4CD-544A-BBC7-4355A4AA3595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6D27C9-3042-2644-A61C-43781F37F692}"/>
              </a:ext>
            </a:extLst>
          </p:cNvPr>
          <p:cNvSpPr/>
          <p:nvPr userDrawn="1"/>
        </p:nvSpPr>
        <p:spPr>
          <a:xfrm>
            <a:off x="762000" y="170688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27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297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36D748-5DF1-8841-85DC-B81C5F9024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0" y="0"/>
            <a:ext cx="57912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160FEF-FAA2-5447-90B7-35BAB3779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5410200" cy="131905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400666-86E0-914B-B4F0-6BB4C47FF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399"/>
            <a:ext cx="5410200" cy="4359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D4C60D-F9E3-B94D-8175-B288C94101B4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5A85E14-5D6B-4940-997E-42D06ECD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D0D9D0-87F0-F640-8D61-4DF990BA98AB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7E8B30-5D19-0248-9B9D-6D64B02B20CD}"/>
              </a:ext>
            </a:extLst>
          </p:cNvPr>
          <p:cNvSpPr/>
          <p:nvPr userDrawn="1"/>
        </p:nvSpPr>
        <p:spPr>
          <a:xfrm>
            <a:off x="762000" y="170688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32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/50 Title and Image_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36D748-5DF1-8841-85DC-B81C5F9024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0" y="0"/>
            <a:ext cx="57912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160FEF-FAA2-5447-90B7-35BAB3779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5410200" cy="71323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400666-86E0-914B-B4F0-6BB4C47FF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4752"/>
            <a:ext cx="5410200" cy="5010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D4C60D-F9E3-B94D-8175-B288C94101B4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5A85E14-5D6B-4940-997E-42D06ECD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D0D9D0-87F0-F640-8D61-4DF990BA98AB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7E8B30-5D19-0248-9B9D-6D64B02B20CD}"/>
              </a:ext>
            </a:extLst>
          </p:cNvPr>
          <p:cNvSpPr/>
          <p:nvPr userDrawn="1"/>
        </p:nvSpPr>
        <p:spPr>
          <a:xfrm>
            <a:off x="762000" y="1069848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4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645C-921A-C74B-BC28-ADB72F9C5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04800"/>
            <a:ext cx="5410200" cy="6111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36D748-5DF1-8841-85DC-B81C5F9024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0" y="0"/>
            <a:ext cx="57912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D5D367-D161-E54D-B38D-19F9F773997B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A67CC-7A16-7D41-A67D-1BE60123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EE5353-9324-FB40-A549-C4D325255865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</p:spTree>
    <p:extLst>
      <p:ext uri="{BB962C8B-B14F-4D97-AF65-F5344CB8AC3E}">
        <p14:creationId xmlns:p14="http://schemas.microsoft.com/office/powerpoint/2010/main" val="4075007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71628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0B3483-CA25-6544-B92B-399230360695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227D38-0FC9-2A4C-B5ED-E041FAF5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3CA8AA-9F82-EC41-A91D-8F11325232C0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A0CA21-B877-1141-A0C9-374F325D2B78}"/>
              </a:ext>
            </a:extLst>
          </p:cNvPr>
          <p:cNvSpPr/>
          <p:nvPr userDrawn="1"/>
        </p:nvSpPr>
        <p:spPr>
          <a:xfrm>
            <a:off x="762000" y="106680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0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100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131905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186FA5-1051-0F4F-B52F-B489C3430370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BB51394-4FD6-574B-9047-25AA0CDC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35BBB-835C-7343-ADD4-D9D15AFC65B3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940977-996C-C645-ABC0-4BB9F2D217A5}"/>
              </a:ext>
            </a:extLst>
          </p:cNvPr>
          <p:cNvSpPr/>
          <p:nvPr userDrawn="1"/>
        </p:nvSpPr>
        <p:spPr>
          <a:xfrm>
            <a:off x="762000" y="170688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35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59509C-5C96-4143-91DD-3FB2B2482B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0625" y="-1"/>
            <a:ext cx="11771376" cy="6857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ECD3DE-F6D6-E44B-A6C3-EF69B9FB6084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01672B9-E70D-F34C-812A-E7AE8DDB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FCD8ED-EF51-844A-8083-1CF406BCDA7C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</p:spTree>
    <p:extLst>
      <p:ext uri="{BB962C8B-B14F-4D97-AF65-F5344CB8AC3E}">
        <p14:creationId xmlns:p14="http://schemas.microsoft.com/office/powerpoint/2010/main" val="3841893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F80026-CC8C-3B44-9286-987A41F2CE14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40A0B5-F384-2C45-9AC8-7AB8EE5C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BF530-A524-0D47-AB07-BCB1BCB4CE03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</p:spTree>
    <p:extLst>
      <p:ext uri="{BB962C8B-B14F-4D97-AF65-F5344CB8AC3E}">
        <p14:creationId xmlns:p14="http://schemas.microsoft.com/office/powerpoint/2010/main" val="996655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pos="40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CB23AC-78DD-1546-A9CC-E94C3B069C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4A3F3A9-BA93-0341-892E-F2657F814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90" y="5486400"/>
            <a:ext cx="4796310" cy="1039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CB1CFF-7843-E649-80DA-7AEED0D5266D}"/>
              </a:ext>
            </a:extLst>
          </p:cNvPr>
          <p:cNvSpPr txBox="1"/>
          <p:nvPr userDrawn="1"/>
        </p:nvSpPr>
        <p:spPr>
          <a:xfrm>
            <a:off x="5181600" y="6019800"/>
            <a:ext cx="6327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spc="200" baseline="0" dirty="0">
                <a:solidFill>
                  <a:schemeClr val="bg1"/>
                </a:solidFill>
              </a:rPr>
              <a:t>THE UNIVERSITY OF NORTH CAROLINA AT CHAPEL HILL</a:t>
            </a:r>
          </a:p>
        </p:txBody>
      </p:sp>
    </p:spTree>
    <p:extLst>
      <p:ext uri="{BB962C8B-B14F-4D97-AF65-F5344CB8AC3E}">
        <p14:creationId xmlns:p14="http://schemas.microsoft.com/office/powerpoint/2010/main" val="319198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1457" y="1269963"/>
            <a:ext cx="11504083" cy="47443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Initital Market Findings</a:t>
            </a:r>
          </a:p>
        </p:txBody>
      </p:sp>
    </p:spTree>
    <p:extLst>
      <p:ext uri="{BB962C8B-B14F-4D97-AF65-F5344CB8AC3E}">
        <p14:creationId xmlns:p14="http://schemas.microsoft.com/office/powerpoint/2010/main" val="409774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B99BE9-7FEC-764B-A465-8D2690B551CA}"/>
              </a:ext>
            </a:extLst>
          </p:cNvPr>
          <p:cNvSpPr/>
          <p:nvPr userDrawn="1"/>
        </p:nvSpPr>
        <p:spPr>
          <a:xfrm>
            <a:off x="0" y="1016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AEC811-BCA4-0E49-B97C-1700C3CAE695}"/>
              </a:ext>
            </a:extLst>
          </p:cNvPr>
          <p:cNvSpPr/>
          <p:nvPr userDrawn="1"/>
        </p:nvSpPr>
        <p:spPr>
          <a:xfrm>
            <a:off x="0" y="1524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264DC03-CC77-DB44-BB2F-FDA43F139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ABB6E-E94E-7743-964D-FDE7B4B72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447799"/>
            <a:ext cx="10972800" cy="2062163"/>
          </a:xfrm>
        </p:spPr>
        <p:txBody>
          <a:bodyPr anchor="b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041E0-046D-5446-86AB-9141C2EC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109728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A1B0B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DD4AA92-3838-7B49-827B-9739C3CADF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486400"/>
            <a:ext cx="4796310" cy="1039595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504048C-3F3E-3F48-B9BE-2B44A3E198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07060"/>
            <a:ext cx="7696200" cy="457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9D2E84D-F655-D946-83BD-59BDE681B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000" y="607060"/>
            <a:ext cx="280924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58280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198341" y="1258455"/>
            <a:ext cx="5647200" cy="47558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40569" y="1258455"/>
            <a:ext cx="5647200" cy="47558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Initital Market Findings</a:t>
            </a:r>
          </a:p>
        </p:txBody>
      </p:sp>
    </p:spTree>
    <p:extLst>
      <p:ext uri="{BB962C8B-B14F-4D97-AF65-F5344CB8AC3E}">
        <p14:creationId xmlns:p14="http://schemas.microsoft.com/office/powerpoint/2010/main" val="175899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AC0407-4D73-6044-9C70-27E03874EFDF}"/>
              </a:ext>
            </a:extLst>
          </p:cNvPr>
          <p:cNvSpPr/>
          <p:nvPr userDrawn="1"/>
        </p:nvSpPr>
        <p:spPr>
          <a:xfrm>
            <a:off x="0" y="-1674"/>
            <a:ext cx="12192000" cy="6858000"/>
          </a:xfrm>
          <a:prstGeom prst="rect">
            <a:avLst/>
          </a:prstGeom>
          <a:solidFill>
            <a:srgbClr val="C3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5D5DEC58-5339-624D-B0E9-E49C911D5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ABB6E-E94E-7743-964D-FDE7B4B72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371600"/>
            <a:ext cx="10591800" cy="2387600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041E0-046D-5446-86AB-9141C2EC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3851275"/>
            <a:ext cx="10591800" cy="11985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CB0D7D-AABD-F44C-9379-B7DB71582A17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192ECB-126D-AD47-8194-DD1F2B06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F5EC49-1322-A646-809C-D0F18EDF9265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</p:spTree>
    <p:extLst>
      <p:ext uri="{BB962C8B-B14F-4D97-AF65-F5344CB8AC3E}">
        <p14:creationId xmlns:p14="http://schemas.microsoft.com/office/powerpoint/2010/main" val="3311579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A1C4B5-8755-5D4A-9497-78DA3130BE86}"/>
              </a:ext>
            </a:extLst>
          </p:cNvPr>
          <p:cNvSpPr/>
          <p:nvPr userDrawn="1"/>
        </p:nvSpPr>
        <p:spPr>
          <a:xfrm>
            <a:off x="0" y="-1674"/>
            <a:ext cx="12191999" cy="6858000"/>
          </a:xfrm>
          <a:prstGeom prst="rect">
            <a:avLst/>
          </a:prstGeom>
          <a:solidFill>
            <a:srgbClr val="C3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31FC232E-0412-6549-8B97-C4B7FED20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ABB6E-E94E-7743-964D-FDE7B4B72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371600"/>
            <a:ext cx="10591800" cy="2387600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041E0-046D-5446-86AB-9141C2EC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3851275"/>
            <a:ext cx="10591800" cy="11985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313FAD-28A5-F840-B483-361F2A6BF672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B07690A-9B64-9043-9005-74BA0A4F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67DB1-6A0D-E742-A6C3-B8D0718765E9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</p:spTree>
    <p:extLst>
      <p:ext uri="{BB962C8B-B14F-4D97-AF65-F5344CB8AC3E}">
        <p14:creationId xmlns:p14="http://schemas.microsoft.com/office/powerpoint/2010/main" val="433616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93DE2F-E4F1-BF4C-A6AA-B87AC29B414C}"/>
              </a:ext>
            </a:extLst>
          </p:cNvPr>
          <p:cNvSpPr/>
          <p:nvPr userDrawn="1"/>
        </p:nvSpPr>
        <p:spPr>
          <a:xfrm>
            <a:off x="0" y="-1674"/>
            <a:ext cx="12191999" cy="6858000"/>
          </a:xfrm>
          <a:prstGeom prst="rect">
            <a:avLst/>
          </a:prstGeom>
          <a:solidFill>
            <a:srgbClr val="C3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32568-D273-4F40-B0B9-2C7F763F5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ABB6E-E94E-7743-964D-FDE7B4B72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371600"/>
            <a:ext cx="10591800" cy="2387600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041E0-046D-5446-86AB-9141C2EC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3851275"/>
            <a:ext cx="10591800" cy="11985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116A1C-63D9-9F45-8D6C-63A0CE6823ED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EAFAF80-E1F7-334D-A537-7C0CDD52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675F8B-DA65-B844-97AB-79436957CF93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</p:spTree>
    <p:extLst>
      <p:ext uri="{BB962C8B-B14F-4D97-AF65-F5344CB8AC3E}">
        <p14:creationId xmlns:p14="http://schemas.microsoft.com/office/powerpoint/2010/main" val="2182875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71628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4F6BE8-BF21-F94A-808B-C615D264E951}"/>
              </a:ext>
            </a:extLst>
          </p:cNvPr>
          <p:cNvSpPr/>
          <p:nvPr userDrawn="1"/>
        </p:nvSpPr>
        <p:spPr>
          <a:xfrm>
            <a:off x="762000" y="106680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344FA8-E2E3-7F4F-8C96-3FE98553F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799"/>
            <a:ext cx="11201400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ACE35-564C-1A4F-B30A-9329A497650B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864FDA8-66E1-F24C-800F-332B3EEF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45674-A079-9E41-862C-0D3209641811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</p:spTree>
    <p:extLst>
      <p:ext uri="{BB962C8B-B14F-4D97-AF65-F5344CB8AC3E}">
        <p14:creationId xmlns:p14="http://schemas.microsoft.com/office/powerpoint/2010/main" val="3803321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100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131905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645C-921A-C74B-BC28-ADB72F9C5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399"/>
            <a:ext cx="11201400" cy="4359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843E1D-DFAC-0241-A2F2-8698CC25EC54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728125F-76C4-E64B-8F59-4BAC6F2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3F058-5C81-8348-877E-BAF17BA8EB79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37D797-713C-ED4D-AB72-210603D66ABD}"/>
              </a:ext>
            </a:extLst>
          </p:cNvPr>
          <p:cNvSpPr/>
          <p:nvPr userDrawn="1"/>
        </p:nvSpPr>
        <p:spPr>
          <a:xfrm>
            <a:off x="762000" y="170688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4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01CC-6C18-9C48-B311-7B4778A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201400" cy="70945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645C-921A-C74B-BC28-ADB72F9C5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6000"/>
            <a:ext cx="11201400" cy="413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DA88E3-006F-5941-A916-B57A7304D2B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85800" y="1447800"/>
            <a:ext cx="11201400" cy="548640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AB9D77-885B-0846-9E06-6EA47D1F2D0B}"/>
              </a:ext>
            </a:extLst>
          </p:cNvPr>
          <p:cNvSpPr/>
          <p:nvPr userDrawn="1"/>
        </p:nvSpPr>
        <p:spPr>
          <a:xfrm>
            <a:off x="0" y="0"/>
            <a:ext cx="4206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366B182-B0F5-C84E-A6B4-85D32B75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322A0D-8E2D-E149-82E6-07CE03029B4C}"/>
              </a:ext>
            </a:extLst>
          </p:cNvPr>
          <p:cNvSpPr txBox="1"/>
          <p:nvPr userDrawn="1"/>
        </p:nvSpPr>
        <p:spPr>
          <a:xfrm rot="5400000">
            <a:off x="-1762531" y="1915669"/>
            <a:ext cx="395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baseline="0" dirty="0">
                <a:solidFill>
                  <a:srgbClr val="A1B0B5"/>
                </a:solidFill>
              </a:rPr>
              <a:t>DEVELOPMENT FINANCE INITIATIVE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BD68FB-FAEE-4549-A4FF-27DAF1CF32A4}"/>
              </a:ext>
            </a:extLst>
          </p:cNvPr>
          <p:cNvSpPr/>
          <p:nvPr userDrawn="1"/>
        </p:nvSpPr>
        <p:spPr>
          <a:xfrm>
            <a:off x="762000" y="1066800"/>
            <a:ext cx="685800" cy="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682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10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A27D0B-958A-7645-9EFA-4E2B84154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4CC78-8ED8-7940-8924-B4F23DD1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DE9B0-5A53-8F4F-9560-2B64529CF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A9F0A-BEEE-A44E-8A62-4468660EF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93E7C-7ED7-0448-8850-DEAF23A54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145C-4149-BF44-8B89-BA0C86F86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0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60" r:id="rId4"/>
    <p:sldLayoutId id="2147483671" r:id="rId5"/>
    <p:sldLayoutId id="2147483670" r:id="rId6"/>
    <p:sldLayoutId id="2147483675" r:id="rId7"/>
    <p:sldLayoutId id="2147483677" r:id="rId8"/>
    <p:sldLayoutId id="2147483664" r:id="rId9"/>
    <p:sldLayoutId id="2147483678" r:id="rId10"/>
    <p:sldLayoutId id="2147483661" r:id="rId11"/>
    <p:sldLayoutId id="2147483679" r:id="rId12"/>
    <p:sldLayoutId id="2147483667" r:id="rId13"/>
    <p:sldLayoutId id="2147483681" r:id="rId14"/>
    <p:sldLayoutId id="2147483666" r:id="rId15"/>
    <p:sldLayoutId id="2147483682" r:id="rId16"/>
    <p:sldLayoutId id="2147483683" r:id="rId17"/>
    <p:sldLayoutId id="2147483684" r:id="rId18"/>
    <p:sldLayoutId id="2147483687" r:id="rId19"/>
    <p:sldLayoutId id="2147483685" r:id="rId20"/>
    <p:sldLayoutId id="2147483665" r:id="rId21"/>
    <p:sldLayoutId id="2147483688" r:id="rId22"/>
    <p:sldLayoutId id="2147483676" r:id="rId23"/>
    <p:sldLayoutId id="2147483674" r:id="rId24"/>
    <p:sldLayoutId id="2147483680" r:id="rId25"/>
    <p:sldLayoutId id="2147483662" r:id="rId26"/>
    <p:sldLayoutId id="2147483663" r:id="rId27"/>
    <p:sldLayoutId id="2147483669" r:id="rId28"/>
    <p:sldLayoutId id="2147483689" r:id="rId29"/>
    <p:sldLayoutId id="2147483690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CD47-165F-BE46-BD3F-DDD7147BE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28" y="1866265"/>
            <a:ext cx="10972800" cy="2062163"/>
          </a:xfrm>
        </p:spPr>
        <p:txBody>
          <a:bodyPr/>
          <a:lstStyle/>
          <a:p>
            <a:r>
              <a:rPr lang="en-US" sz="6000" dirty="0"/>
              <a:t>Community Input Sessions:</a:t>
            </a:r>
            <a:br>
              <a:rPr lang="en-US" sz="6000" dirty="0"/>
            </a:br>
            <a:r>
              <a:rPr lang="en-US" sz="6000" b="0" dirty="0"/>
              <a:t>Coxe Avenue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D9248-6569-0F49-809B-FD300CC9F2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07060"/>
            <a:ext cx="8153400" cy="1145540"/>
          </a:xfrm>
        </p:spPr>
        <p:txBody>
          <a:bodyPr>
            <a:normAutofit/>
          </a:bodyPr>
          <a:lstStyle/>
          <a:p>
            <a:r>
              <a:rPr lang="en-US" sz="2400" b="1" dirty="0"/>
              <a:t>Buncombe County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7F38-CE42-344B-BC6B-0FE27A393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February 22, 2024</a:t>
            </a:r>
          </a:p>
        </p:txBody>
      </p:sp>
    </p:spTree>
    <p:extLst>
      <p:ext uri="{BB962C8B-B14F-4D97-AF65-F5344CB8AC3E}">
        <p14:creationId xmlns:p14="http://schemas.microsoft.com/office/powerpoint/2010/main" val="274618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AE83B-689D-4BEF-B709-EAAC65F9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6C6424F-8904-49B9-BBCB-71A9E90D4E4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68874529"/>
              </p:ext>
            </p:extLst>
          </p:nvPr>
        </p:nvGraphicFramePr>
        <p:xfrm>
          <a:off x="766173" y="2217940"/>
          <a:ext cx="10157061" cy="17542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85687">
                  <a:extLst>
                    <a:ext uri="{9D8B030D-6E8A-4147-A177-3AD203B41FA5}">
                      <a16:colId xmlns:a16="http://schemas.microsoft.com/office/drawing/2014/main" val="2662918684"/>
                    </a:ext>
                  </a:extLst>
                </a:gridCol>
                <a:gridCol w="3385687">
                  <a:extLst>
                    <a:ext uri="{9D8B030D-6E8A-4147-A177-3AD203B41FA5}">
                      <a16:colId xmlns:a16="http://schemas.microsoft.com/office/drawing/2014/main" val="1369390909"/>
                    </a:ext>
                  </a:extLst>
                </a:gridCol>
                <a:gridCol w="3385687">
                  <a:extLst>
                    <a:ext uri="{9D8B030D-6E8A-4147-A177-3AD203B41FA5}">
                      <a16:colId xmlns:a16="http://schemas.microsoft.com/office/drawing/2014/main" val="2136325197"/>
                    </a:ext>
                  </a:extLst>
                </a:gridCol>
              </a:tblGrid>
              <a:tr h="609678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Option 1: 52 Coxe Only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Option 2: 50-52 Coxe Avenue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206054"/>
                  </a:ext>
                </a:extLst>
              </a:tr>
              <a:tr h="504532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Total Affordable Units (30-80% AMI)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912443"/>
                  </a:ext>
                </a:extLst>
              </a:tr>
              <a:tr h="504532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Potential Commercial Space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2,200 SF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5,900 SF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8834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BA7629C-1923-43BF-B719-9F4F8A1BD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5" t="19599" r="26000" b="25567"/>
          <a:stretch/>
        </p:blipFill>
        <p:spPr>
          <a:xfrm>
            <a:off x="7735078" y="410203"/>
            <a:ext cx="3137139" cy="19901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BF3D68-1E04-44A7-943F-13747709F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08" t="9745" r="42181" b="29116"/>
          <a:stretch/>
        </p:blipFill>
        <p:spPr>
          <a:xfrm>
            <a:off x="4373881" y="410203"/>
            <a:ext cx="3015127" cy="19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36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3F5C5-A823-40AA-9F2B-A4E113AF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A1113-1D48-4B48-9F03-D6DD94BC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1447800"/>
            <a:ext cx="6138672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plans include demolition of existing building that currently houses Bureau of Identification.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least 70 percent of the street-level façade along Coxe must be composed of windows, doors and other openings.</a:t>
            </a:r>
          </a:p>
          <a:p>
            <a:r>
              <a:rPr lang="en-US" dirty="0"/>
              <a:t>Assumes 0.6 parking spaces per unit.</a:t>
            </a:r>
          </a:p>
          <a:p>
            <a:r>
              <a:rPr lang="en-US" dirty="0"/>
              <a:t>Funding source (LIHTC) requires all parking on site. </a:t>
            </a:r>
          </a:p>
          <a:p>
            <a:pPr lvl="1"/>
            <a:r>
              <a:rPr lang="en-US" dirty="0"/>
              <a:t>One option includes partial closure of street to increase footprint.</a:t>
            </a:r>
          </a:p>
          <a:p>
            <a:r>
              <a:rPr lang="en-US" dirty="0"/>
              <a:t>All options require conditional zoning process through City of Asheville.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EFAEF-8985-456E-8887-1271DAF2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52E91B3A-C363-4A36-AB1A-A025C54A1AB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l="37112" t="3576" r="7234" b="7535"/>
          <a:stretch/>
        </p:blipFill>
        <p:spPr>
          <a:xfrm>
            <a:off x="7086600" y="920907"/>
            <a:ext cx="4969007" cy="5613724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0BA5C8A-D9B4-473B-BBAD-801E529E9508}"/>
              </a:ext>
            </a:extLst>
          </p:cNvPr>
          <p:cNvSpPr/>
          <p:nvPr/>
        </p:nvSpPr>
        <p:spPr>
          <a:xfrm>
            <a:off x="9462498" y="2630183"/>
            <a:ext cx="863030" cy="750013"/>
          </a:xfrm>
          <a:custGeom>
            <a:avLst/>
            <a:gdLst>
              <a:gd name="connsiteX0" fmla="*/ 0 w 852755"/>
              <a:gd name="connsiteY0" fmla="*/ 61645 h 760288"/>
              <a:gd name="connsiteX1" fmla="*/ 801384 w 852755"/>
              <a:gd name="connsiteY1" fmla="*/ 0 h 760288"/>
              <a:gd name="connsiteX2" fmla="*/ 852755 w 852755"/>
              <a:gd name="connsiteY2" fmla="*/ 647272 h 760288"/>
              <a:gd name="connsiteX3" fmla="*/ 82193 w 852755"/>
              <a:gd name="connsiteY3" fmla="*/ 760288 h 760288"/>
              <a:gd name="connsiteX4" fmla="*/ 0 w 852755"/>
              <a:gd name="connsiteY4" fmla="*/ 61645 h 760288"/>
              <a:gd name="connsiteX0" fmla="*/ 10275 w 863030"/>
              <a:gd name="connsiteY0" fmla="*/ 61645 h 750013"/>
              <a:gd name="connsiteX1" fmla="*/ 811659 w 863030"/>
              <a:gd name="connsiteY1" fmla="*/ 0 h 750013"/>
              <a:gd name="connsiteX2" fmla="*/ 863030 w 863030"/>
              <a:gd name="connsiteY2" fmla="*/ 647272 h 750013"/>
              <a:gd name="connsiteX3" fmla="*/ 0 w 863030"/>
              <a:gd name="connsiteY3" fmla="*/ 750013 h 750013"/>
              <a:gd name="connsiteX4" fmla="*/ 10275 w 863030"/>
              <a:gd name="connsiteY4" fmla="*/ 61645 h 75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030" h="750013">
                <a:moveTo>
                  <a:pt x="10275" y="61645"/>
                </a:moveTo>
                <a:lnTo>
                  <a:pt x="811659" y="0"/>
                </a:lnTo>
                <a:lnTo>
                  <a:pt x="863030" y="647272"/>
                </a:lnTo>
                <a:lnTo>
                  <a:pt x="0" y="750013"/>
                </a:lnTo>
                <a:lnTo>
                  <a:pt x="10275" y="61645"/>
                </a:lnTo>
                <a:close/>
              </a:path>
            </a:pathLst>
          </a:custGeom>
          <a:solidFill>
            <a:srgbClr val="E65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715A-F5C9-4481-966F-2C81DD74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Considerations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5D3745-2AF4-4658-8E80-A7C87A850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Plans are conceptual:</a:t>
            </a:r>
          </a:p>
          <a:p>
            <a:pPr lvl="2"/>
            <a:r>
              <a:rPr lang="en-US" dirty="0"/>
              <a:t>Visualize the footprint, height, and density</a:t>
            </a:r>
          </a:p>
          <a:p>
            <a:pPr lvl="2"/>
            <a:r>
              <a:rPr lang="en-US" dirty="0"/>
              <a:t>Enough detail to inform estimated construction costs but still require developers to be creative.</a:t>
            </a:r>
          </a:p>
          <a:p>
            <a:pPr lvl="2"/>
            <a:r>
              <a:rPr lang="en-US" u="sng" dirty="0"/>
              <a:t>Do not </a:t>
            </a:r>
            <a:r>
              <a:rPr lang="en-US" dirty="0"/>
              <a:t>include architectural elements such as color, texture, materials, etc. </a:t>
            </a:r>
          </a:p>
          <a:p>
            <a:r>
              <a:rPr lang="en-US" dirty="0"/>
              <a:t>Non-residential, non-amenity space in a LIHTC development:</a:t>
            </a:r>
          </a:p>
          <a:p>
            <a:pPr lvl="1"/>
            <a:r>
              <a:rPr lang="en-US" dirty="0"/>
              <a:t>Must be occupied by a community service facility that primarily serves residents earning less than 60% AMI. </a:t>
            </a:r>
          </a:p>
          <a:p>
            <a:pPr lvl="1"/>
            <a:r>
              <a:rPr lang="en-US" dirty="0"/>
              <a:t>OR if income-producing and not primarily serving low-income households, must be owned by an entity other than LIHTC developer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94BEE-B776-4284-8448-B21179F1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57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7939B1-573C-4C64-A1BB-3E2B73AD8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4" t="-293" r="32895" b="17127"/>
          <a:stretch/>
        </p:blipFill>
        <p:spPr>
          <a:xfrm>
            <a:off x="809581" y="1638284"/>
            <a:ext cx="6883156" cy="432219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D13C47-12A7-4151-914C-D3AC505B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52 Coxe Avenue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FE6D1-78E6-48E0-BD6A-F17F6F21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2AB2DB-EBCF-487C-BC66-A2E10C700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525" y="6128987"/>
            <a:ext cx="1315212" cy="4126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DAB21F-ED58-41F9-9DD9-0DE9E908AD5A}"/>
              </a:ext>
            </a:extLst>
          </p:cNvPr>
          <p:cNvSpPr txBox="1"/>
          <p:nvPr/>
        </p:nvSpPr>
        <p:spPr>
          <a:xfrm rot="3196872">
            <a:off x="1733429" y="4890555"/>
            <a:ext cx="1374648" cy="276999"/>
          </a:xfrm>
          <a:prstGeom prst="rect">
            <a:avLst/>
          </a:prstGeom>
          <a:solidFill>
            <a:srgbClr val="F2F2F2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ptos Display" panose="020B0004020202020204" pitchFamily="34" charset="0"/>
              </a:rPr>
              <a:t>COXE AVENUE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1882A6-9887-4788-BAD4-0746AE0B9253}"/>
              </a:ext>
            </a:extLst>
          </p:cNvPr>
          <p:cNvSpPr txBox="1"/>
          <p:nvPr/>
        </p:nvSpPr>
        <p:spPr>
          <a:xfrm rot="1921639">
            <a:off x="6066073" y="3578083"/>
            <a:ext cx="1374648" cy="276999"/>
          </a:xfrm>
          <a:prstGeom prst="rect">
            <a:avLst/>
          </a:prstGeom>
          <a:solidFill>
            <a:srgbClr val="F2F2F2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ptos Display" panose="020B0004020202020204" pitchFamily="34" charset="0"/>
              </a:rPr>
              <a:t>RAVENSCROFT DR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B0D019-BDB5-43EC-91A2-AC27A7DF67E6}"/>
              </a:ext>
            </a:extLst>
          </p:cNvPr>
          <p:cNvSpPr txBox="1"/>
          <p:nvPr/>
        </p:nvSpPr>
        <p:spPr>
          <a:xfrm rot="20128681">
            <a:off x="5637851" y="2357726"/>
            <a:ext cx="1108035" cy="276999"/>
          </a:xfrm>
          <a:prstGeom prst="rect">
            <a:avLst/>
          </a:prstGeom>
          <a:solidFill>
            <a:srgbClr val="F2F2F2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ptos Display" panose="020B0004020202020204" pitchFamily="34" charset="0"/>
              </a:rPr>
              <a:t>SAWYER ST.</a:t>
            </a:r>
          </a:p>
        </p:txBody>
      </p:sp>
      <p:graphicFrame>
        <p:nvGraphicFramePr>
          <p:cNvPr id="15" name="Table 8">
            <a:extLst>
              <a:ext uri="{FF2B5EF4-FFF2-40B4-BE49-F238E27FC236}">
                <a16:creationId xmlns:a16="http://schemas.microsoft.com/office/drawing/2014/main" id="{D2AB69F7-765D-4381-BA70-191EF7C6D2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798010"/>
              </p:ext>
            </p:extLst>
          </p:nvPr>
        </p:nvGraphicFramePr>
        <p:xfrm>
          <a:off x="7848600" y="1726350"/>
          <a:ext cx="4155637" cy="39291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4273769016"/>
                    </a:ext>
                  </a:extLst>
                </a:gridCol>
                <a:gridCol w="1869637">
                  <a:extLst>
                    <a:ext uri="{9D8B030D-6E8A-4147-A177-3AD203B41FA5}">
                      <a16:colId xmlns:a16="http://schemas.microsoft.com/office/drawing/2014/main" val="2618095109"/>
                    </a:ext>
                  </a:extLst>
                </a:gridCol>
              </a:tblGrid>
              <a:tr h="41703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Apartments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130 Rental Units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086738"/>
                  </a:ext>
                </a:extLst>
              </a:tr>
              <a:tr h="417037">
                <a:tc>
                  <a:txBody>
                    <a:bodyPr/>
                    <a:lstStyle/>
                    <a:p>
                      <a:pPr lvl="1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30% AMI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29 units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60874"/>
                  </a:ext>
                </a:extLst>
              </a:tr>
              <a:tr h="417037">
                <a:tc>
                  <a:txBody>
                    <a:bodyPr/>
                    <a:lstStyle/>
                    <a:p>
                      <a:pPr lvl="1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50%-60% AMI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75 units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691110"/>
                  </a:ext>
                </a:extLst>
              </a:tr>
              <a:tr h="534794">
                <a:tc>
                  <a:txBody>
                    <a:bodyPr/>
                    <a:lstStyle/>
                    <a:p>
                      <a:pPr lvl="1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80% AMI</a:t>
                      </a:r>
                    </a:p>
                  </a:txBody>
                  <a:tcPr anchor="ctr">
                    <a:lnB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26 units</a:t>
                      </a:r>
                    </a:p>
                  </a:txBody>
                  <a:tcPr anchor="ctr">
                    <a:lnB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312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Potential Commercial Space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2,200 SF</a:t>
                      </a:r>
                    </a:p>
                  </a:txBody>
                  <a:tcPr anchor="ctr">
                    <a:lnR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777993"/>
                  </a:ext>
                </a:extLst>
              </a:tr>
              <a:tr h="41703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Estimated Public-Private Investment</a:t>
                      </a:r>
                    </a:p>
                  </a:txBody>
                  <a:tcPr anchor="ctr">
                    <a:lnT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$38.5M</a:t>
                      </a:r>
                    </a:p>
                  </a:txBody>
                  <a:tcPr anchor="ctr">
                    <a:lnT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262259"/>
                  </a:ext>
                </a:extLst>
              </a:tr>
              <a:tr h="417037">
                <a:tc>
                  <a:txBody>
                    <a:bodyPr/>
                    <a:lstStyle/>
                    <a:p>
                      <a:pPr lvl="1"/>
                      <a:r>
                        <a:rPr lang="en-US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Potential Funding Gap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$4.2M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036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317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2A39B2-D7A0-4550-9BA3-F6324AFA7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31"/>
          <a:stretch/>
        </p:blipFill>
        <p:spPr>
          <a:xfrm>
            <a:off x="955449" y="1234462"/>
            <a:ext cx="5034991" cy="5161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65C740-B690-4A98-B966-AAD52F163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6"/>
          <a:stretch/>
        </p:blipFill>
        <p:spPr>
          <a:xfrm>
            <a:off x="6201562" y="1234462"/>
            <a:ext cx="4613945" cy="516124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E9BDEAD-9104-4BCD-83B1-650DA714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52 Coxe Avenue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E3CEB-0A95-4751-B04C-B74CC6E4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B7F79-495F-47FF-8357-E10E2130DF8C}"/>
              </a:ext>
            </a:extLst>
          </p:cNvPr>
          <p:cNvSpPr txBox="1"/>
          <p:nvPr/>
        </p:nvSpPr>
        <p:spPr>
          <a:xfrm>
            <a:off x="7620000" y="6435877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LEVEL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812A9F-339B-483F-888F-B7DB1AD53685}"/>
              </a:ext>
            </a:extLst>
          </p:cNvPr>
          <p:cNvSpPr txBox="1"/>
          <p:nvPr/>
        </p:nvSpPr>
        <p:spPr>
          <a:xfrm>
            <a:off x="1908785" y="64124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LEVEL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B6F514-D5C8-4AD8-9C63-9C0B11ECE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763" y="6369132"/>
            <a:ext cx="1315212" cy="412668"/>
          </a:xfrm>
          <a:prstGeom prst="rect">
            <a:avLst/>
          </a:prstGeom>
        </p:spPr>
      </p:pic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D9059405-33F6-4778-8B88-12A130C76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016878"/>
              </p:ext>
            </p:extLst>
          </p:nvPr>
        </p:nvGraphicFramePr>
        <p:xfrm>
          <a:off x="9965335" y="297191"/>
          <a:ext cx="1981200" cy="1584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582133292"/>
                    </a:ext>
                  </a:extLst>
                </a:gridCol>
              </a:tblGrid>
              <a:tr h="28679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Rental Units</a:t>
                      </a:r>
                    </a:p>
                  </a:txBody>
                  <a:tcPr anchor="ctr">
                    <a:solidFill>
                      <a:srgbClr val="60CB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960830"/>
                  </a:ext>
                </a:extLst>
              </a:tr>
              <a:tr h="44787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Amenities &amp; Non-Residential</a:t>
                      </a:r>
                    </a:p>
                  </a:txBody>
                  <a:tcPr anchor="ctr">
                    <a:solidFill>
                      <a:srgbClr val="FECC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74366"/>
                  </a:ext>
                </a:extLst>
              </a:tr>
              <a:tr h="28679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Parking</a:t>
                      </a:r>
                    </a:p>
                  </a:txBody>
                  <a:tcPr anchor="ctr"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03008"/>
                  </a:ext>
                </a:extLst>
              </a:tr>
              <a:tr h="28679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Outdoor Amenity</a:t>
                      </a:r>
                    </a:p>
                  </a:txBody>
                  <a:tcPr anchor="ctr">
                    <a:solidFill>
                      <a:srgbClr val="CCE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491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935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BB42B1-43ED-4E4D-B7AE-B99E3919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50-52 Coxe Avenue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B0BE7-C7E0-4E25-9995-AA7C0DA3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8A692-829B-4D51-B58E-79022D8E9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8" t="16666" r="20606" b="18890"/>
          <a:stretch/>
        </p:blipFill>
        <p:spPr>
          <a:xfrm>
            <a:off x="633445" y="1420433"/>
            <a:ext cx="7156807" cy="4279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3E35A4-E4D6-47E2-A3FE-CB66B708C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040" y="6219226"/>
            <a:ext cx="1315212" cy="412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34D8CD-7CCE-44A9-BA50-BB13CF4C01B4}"/>
              </a:ext>
            </a:extLst>
          </p:cNvPr>
          <p:cNvSpPr txBox="1"/>
          <p:nvPr/>
        </p:nvSpPr>
        <p:spPr>
          <a:xfrm rot="3057174">
            <a:off x="2170637" y="4504179"/>
            <a:ext cx="1374648" cy="276999"/>
          </a:xfrm>
          <a:prstGeom prst="rect">
            <a:avLst/>
          </a:prstGeom>
          <a:solidFill>
            <a:srgbClr val="F2F2F2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ptos Display" panose="020B0004020202020204" pitchFamily="34" charset="0"/>
              </a:rPr>
              <a:t>COXE AVENUE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EE6F8C-5DBB-467D-AD5C-97ADDBC417DE}"/>
              </a:ext>
            </a:extLst>
          </p:cNvPr>
          <p:cNvSpPr txBox="1"/>
          <p:nvPr/>
        </p:nvSpPr>
        <p:spPr>
          <a:xfrm rot="2122535">
            <a:off x="6462319" y="3179014"/>
            <a:ext cx="1374648" cy="276999"/>
          </a:xfrm>
          <a:prstGeom prst="rect">
            <a:avLst/>
          </a:prstGeom>
          <a:solidFill>
            <a:srgbClr val="F2F2F2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ptos Display" panose="020B0004020202020204" pitchFamily="34" charset="0"/>
              </a:rPr>
              <a:t>RAVENSCROFT DR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2D5D91-7172-4469-9C71-B530A2B18642}"/>
              </a:ext>
            </a:extLst>
          </p:cNvPr>
          <p:cNvSpPr txBox="1"/>
          <p:nvPr/>
        </p:nvSpPr>
        <p:spPr>
          <a:xfrm rot="20128681">
            <a:off x="6342815" y="2351048"/>
            <a:ext cx="1108035" cy="276999"/>
          </a:xfrm>
          <a:prstGeom prst="rect">
            <a:avLst/>
          </a:prstGeom>
          <a:solidFill>
            <a:srgbClr val="F2F2F2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ptos Display" panose="020B0004020202020204" pitchFamily="34" charset="0"/>
              </a:rPr>
              <a:t>SAWYER ST.</a:t>
            </a:r>
          </a:p>
        </p:txBody>
      </p:sp>
      <p:graphicFrame>
        <p:nvGraphicFramePr>
          <p:cNvPr id="16" name="Table 8">
            <a:extLst>
              <a:ext uri="{FF2B5EF4-FFF2-40B4-BE49-F238E27FC236}">
                <a16:creationId xmlns:a16="http://schemas.microsoft.com/office/drawing/2014/main" id="{35089EBD-DD35-43D4-BBAE-1387B88D3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63234"/>
              </p:ext>
            </p:extLst>
          </p:nvPr>
        </p:nvGraphicFramePr>
        <p:xfrm>
          <a:off x="7924800" y="1719295"/>
          <a:ext cx="4155637" cy="37061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4273769016"/>
                    </a:ext>
                  </a:extLst>
                </a:gridCol>
                <a:gridCol w="2022037">
                  <a:extLst>
                    <a:ext uri="{9D8B030D-6E8A-4147-A177-3AD203B41FA5}">
                      <a16:colId xmlns:a16="http://schemas.microsoft.com/office/drawing/2014/main" val="2618095109"/>
                    </a:ext>
                  </a:extLst>
                </a:gridCol>
              </a:tblGrid>
              <a:tr h="41703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Apartments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200 Rental Units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086738"/>
                  </a:ext>
                </a:extLst>
              </a:tr>
              <a:tr h="417037">
                <a:tc>
                  <a:txBody>
                    <a:bodyPr/>
                    <a:lstStyle/>
                    <a:p>
                      <a:pPr lvl="1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30% AMI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42 units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3EBC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60874"/>
                  </a:ext>
                </a:extLst>
              </a:tr>
              <a:tr h="417037">
                <a:tc>
                  <a:txBody>
                    <a:bodyPr/>
                    <a:lstStyle/>
                    <a:p>
                      <a:pPr lvl="1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50%-60% AMI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119 units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691110"/>
                  </a:ext>
                </a:extLst>
              </a:tr>
              <a:tr h="534794">
                <a:tc>
                  <a:txBody>
                    <a:bodyPr/>
                    <a:lstStyle/>
                    <a:p>
                      <a:pPr lvl="1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80% AMI</a:t>
                      </a:r>
                    </a:p>
                  </a:txBody>
                  <a:tcPr anchor="ctr">
                    <a:lnB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26 units</a:t>
                      </a:r>
                    </a:p>
                  </a:txBody>
                  <a:tcPr anchor="ctr">
                    <a:lnB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312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Potential Commercial Space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5,900 SF</a:t>
                      </a:r>
                    </a:p>
                  </a:txBody>
                  <a:tcPr anchor="ctr">
                    <a:lnR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777993"/>
                  </a:ext>
                </a:extLst>
              </a:tr>
              <a:tr h="41703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Estimated Public-Private Investment</a:t>
                      </a:r>
                    </a:p>
                  </a:txBody>
                  <a:tcPr anchor="ctr">
                    <a:lnT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$59.0M</a:t>
                      </a:r>
                    </a:p>
                  </a:txBody>
                  <a:tcPr anchor="ctr">
                    <a:lnT w="76200" cap="flat" cmpd="sng" algn="ctr">
                      <a:solidFill>
                        <a:srgbClr val="FFF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262259"/>
                  </a:ext>
                </a:extLst>
              </a:tr>
              <a:tr h="417037">
                <a:tc>
                  <a:txBody>
                    <a:bodyPr/>
                    <a:lstStyle/>
                    <a:p>
                      <a:pPr lvl="1"/>
                      <a:r>
                        <a:rPr lang="en-US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Potential Funding Gap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$9.8M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036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531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B726A-7772-42B2-9C35-7719EEBA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50-52 Coxe Avenue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BF4AC-860F-4B6A-9273-8C26E8F57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D6E0C-BB65-4972-BBBC-56645123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763" y="6369132"/>
            <a:ext cx="1315212" cy="412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0EA73-7001-4060-9806-7D7D9B17C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75523"/>
            <a:ext cx="4724400" cy="5224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F9108-D5E0-43D0-8032-C0A4E6414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581" y="1300313"/>
            <a:ext cx="4648200" cy="5068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5D103E-FB5E-46B8-864A-2364BBE8B5C3}"/>
              </a:ext>
            </a:extLst>
          </p:cNvPr>
          <p:cNvSpPr txBox="1"/>
          <p:nvPr/>
        </p:nvSpPr>
        <p:spPr>
          <a:xfrm>
            <a:off x="7162800" y="646505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LEVEL 3-7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BCC7C-9C6C-4BAB-B4BA-D7FBD981075C}"/>
              </a:ext>
            </a:extLst>
          </p:cNvPr>
          <p:cNvSpPr txBox="1"/>
          <p:nvPr/>
        </p:nvSpPr>
        <p:spPr>
          <a:xfrm>
            <a:off x="1935061" y="64124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LEVEL 1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000F6CAC-CC22-4C14-BBD6-CF55F7355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902729"/>
              </p:ext>
            </p:extLst>
          </p:nvPr>
        </p:nvGraphicFramePr>
        <p:xfrm>
          <a:off x="9965335" y="297191"/>
          <a:ext cx="1981200" cy="1584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582133292"/>
                    </a:ext>
                  </a:extLst>
                </a:gridCol>
              </a:tblGrid>
              <a:tr h="28679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Rental Units</a:t>
                      </a:r>
                    </a:p>
                  </a:txBody>
                  <a:tcPr anchor="ctr">
                    <a:solidFill>
                      <a:srgbClr val="60CB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960830"/>
                  </a:ext>
                </a:extLst>
              </a:tr>
              <a:tr h="44787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Amenities &amp; Non-Residential</a:t>
                      </a:r>
                    </a:p>
                  </a:txBody>
                  <a:tcPr anchor="ctr">
                    <a:solidFill>
                      <a:srgbClr val="FECC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74366"/>
                  </a:ext>
                </a:extLst>
              </a:tr>
              <a:tr h="28679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Parking</a:t>
                      </a:r>
                    </a:p>
                  </a:txBody>
                  <a:tcPr anchor="ctr"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03008"/>
                  </a:ext>
                </a:extLst>
              </a:tr>
              <a:tr h="28679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Outdoor Amenity</a:t>
                      </a:r>
                    </a:p>
                  </a:txBody>
                  <a:tcPr anchor="ctr">
                    <a:solidFill>
                      <a:srgbClr val="CCE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491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804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AD5F-2200-4654-BF0B-3C422757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1B3683-3907-4561-9B7A-8E2B26CA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C8AFF-43A2-4132-9D31-32588C84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797"/>
            <a:ext cx="11268075" cy="6759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671F8-384C-4C12-B880-CF4095E3D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75" y="6394169"/>
            <a:ext cx="1219200" cy="382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127823-526F-4FD0-A15B-98CFC67D1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74" y="6056045"/>
            <a:ext cx="997001" cy="3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82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AE83B-689D-4BEF-B709-EAAC65F9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6C6424F-8904-49B9-BBCB-71A9E90D4E4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2916881"/>
              </p:ext>
            </p:extLst>
          </p:nvPr>
        </p:nvGraphicFramePr>
        <p:xfrm>
          <a:off x="739540" y="2209801"/>
          <a:ext cx="10157061" cy="40831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85687">
                  <a:extLst>
                    <a:ext uri="{9D8B030D-6E8A-4147-A177-3AD203B41FA5}">
                      <a16:colId xmlns:a16="http://schemas.microsoft.com/office/drawing/2014/main" val="2662918684"/>
                    </a:ext>
                  </a:extLst>
                </a:gridCol>
                <a:gridCol w="3385687">
                  <a:extLst>
                    <a:ext uri="{9D8B030D-6E8A-4147-A177-3AD203B41FA5}">
                      <a16:colId xmlns:a16="http://schemas.microsoft.com/office/drawing/2014/main" val="1369390909"/>
                    </a:ext>
                  </a:extLst>
                </a:gridCol>
                <a:gridCol w="3385687">
                  <a:extLst>
                    <a:ext uri="{9D8B030D-6E8A-4147-A177-3AD203B41FA5}">
                      <a16:colId xmlns:a16="http://schemas.microsoft.com/office/drawing/2014/main" val="2136325197"/>
                    </a:ext>
                  </a:extLst>
                </a:gridCol>
              </a:tblGrid>
              <a:tr h="609678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Option 1: 52 Coxe Only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Option 2: 50-52 Coxe Avenue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206054"/>
                  </a:ext>
                </a:extLst>
              </a:tr>
              <a:tr h="504532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Total Affordable Units (30-80% AMI)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912443"/>
                  </a:ext>
                </a:extLst>
              </a:tr>
              <a:tr h="504532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Potential Commercial Space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2,200 SF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5,900 SF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700024"/>
                  </a:ext>
                </a:extLst>
              </a:tr>
              <a:tr h="504532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Estimated Costs</a:t>
                      </a:r>
                    </a:p>
                  </a:txBody>
                  <a:tcPr anchor="b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74925"/>
                  </a:ext>
                </a:extLst>
              </a:tr>
              <a:tr h="437123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Construction Cost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$38.5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$59.1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366831"/>
                  </a:ext>
                </a:extLst>
              </a:tr>
              <a:tr h="458275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Land Cost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$2.0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$3.2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856299"/>
                  </a:ext>
                </a:extLst>
              </a:tr>
              <a:tr h="458275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Funding Gap </a:t>
                      </a:r>
                    </a:p>
                    <a:p>
                      <a:pPr algn="l"/>
                      <a:r>
                        <a:rPr lang="en-US" sz="1600" b="1" i="1" dirty="0">
                          <a:solidFill>
                            <a:schemeClr val="accent2"/>
                          </a:solidFill>
                        </a:rPr>
                        <a:t>9/4% </a:t>
                      </a:r>
                      <a:r>
                        <a:rPr lang="en-US" sz="1600" b="1" i="1" dirty="0">
                          <a:solidFill>
                            <a:schemeClr val="accent1"/>
                          </a:solidFill>
                        </a:rPr>
                        <a:t>or </a:t>
                      </a:r>
                      <a:r>
                        <a:rPr lang="en-US" sz="1600" b="1" i="1" dirty="0">
                          <a:solidFill>
                            <a:schemeClr val="tx2"/>
                          </a:solidFill>
                        </a:rPr>
                        <a:t>4% only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$4.2 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- $10.4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$9.8 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- $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sym typeface="Wingdings" panose="05000000000000000000" pitchFamily="2" charset="2"/>
                        </a:rPr>
                        <a:t>16.1 M</a:t>
                      </a:r>
                      <a:endParaRPr lang="en-US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518653"/>
                  </a:ext>
                </a:extLst>
              </a:tr>
              <a:tr h="319355">
                <a:tc>
                  <a:txBody>
                    <a:bodyPr/>
                    <a:lstStyle/>
                    <a:p>
                      <a:pPr algn="l"/>
                      <a:r>
                        <a:rPr lang="en-US" sz="14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  Per Unit</a:t>
                      </a: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0" dirty="0">
                          <a:solidFill>
                            <a:schemeClr val="accent2"/>
                          </a:solidFill>
                        </a:rPr>
                        <a:t>$32,200 </a:t>
                      </a:r>
                      <a:r>
                        <a:rPr lang="en-US" sz="14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 $80,200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0" dirty="0">
                          <a:solidFill>
                            <a:schemeClr val="accent2"/>
                          </a:solidFill>
                        </a:rPr>
                        <a:t>$49,200 </a:t>
                      </a:r>
                      <a:r>
                        <a:rPr lang="en-US" sz="14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 $80,700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87328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BA7629C-1923-43BF-B719-9F4F8A1BD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5" t="19599" r="26000" b="25567"/>
          <a:stretch/>
        </p:blipFill>
        <p:spPr>
          <a:xfrm>
            <a:off x="7735078" y="410203"/>
            <a:ext cx="3137139" cy="19901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BF3D68-1E04-44A7-943F-13747709F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08" t="9745" r="42181" b="29116"/>
          <a:stretch/>
        </p:blipFill>
        <p:spPr>
          <a:xfrm>
            <a:off x="4373881" y="410203"/>
            <a:ext cx="3015127" cy="19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6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F6FFA0-451B-47BA-AB2F-9DA81F0531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9C1BCD5-6AAC-4879-A7C6-F81243F3DC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90332-C5E6-4145-9864-BF7E8A04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4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CAB773-6F45-47C8-A4B5-32C678C51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Input Session Overview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828F03A-2970-4AD2-AD0A-938BBFBBA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Process History and Overview</a:t>
            </a:r>
          </a:p>
          <a:p>
            <a:r>
              <a:rPr lang="en-US" dirty="0"/>
              <a:t>Development Options</a:t>
            </a:r>
          </a:p>
          <a:p>
            <a:r>
              <a:rPr lang="en-US" dirty="0"/>
              <a:t>Discussion in Small Groups:</a:t>
            </a:r>
          </a:p>
          <a:p>
            <a:pPr marL="0" indent="0">
              <a:buNone/>
            </a:pPr>
            <a:endParaRPr lang="en-US" dirty="0"/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 well do these plans meet each guiding public interest?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Which of the plans does a better job of meeting each interest?</a:t>
            </a:r>
            <a:endParaRPr lang="en-US" b="1" u="sng" dirty="0"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35DE78-30D8-4648-BC34-B74AFBB0F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3" b="4042"/>
          <a:stretch/>
        </p:blipFill>
        <p:spPr>
          <a:xfrm>
            <a:off x="4690687" y="387371"/>
            <a:ext cx="7391400" cy="580330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9D0A0BB-DC38-449A-AA3E-6751F0C73682}"/>
              </a:ext>
            </a:extLst>
          </p:cNvPr>
          <p:cNvSpPr/>
          <p:nvPr/>
        </p:nvSpPr>
        <p:spPr>
          <a:xfrm>
            <a:off x="7120156" y="3307495"/>
            <a:ext cx="1444263" cy="1126836"/>
          </a:xfrm>
          <a:custGeom>
            <a:avLst/>
            <a:gdLst>
              <a:gd name="connsiteX0" fmla="*/ 0 w 1524000"/>
              <a:gd name="connsiteY0" fmla="*/ 203200 h 1126836"/>
              <a:gd name="connsiteX1" fmla="*/ 452582 w 1524000"/>
              <a:gd name="connsiteY1" fmla="*/ 27709 h 1126836"/>
              <a:gd name="connsiteX2" fmla="*/ 581891 w 1524000"/>
              <a:gd name="connsiteY2" fmla="*/ 489527 h 1126836"/>
              <a:gd name="connsiteX3" fmla="*/ 988291 w 1524000"/>
              <a:gd name="connsiteY3" fmla="*/ 387927 h 1126836"/>
              <a:gd name="connsiteX4" fmla="*/ 858982 w 1524000"/>
              <a:gd name="connsiteY4" fmla="*/ 110836 h 1126836"/>
              <a:gd name="connsiteX5" fmla="*/ 1173019 w 1524000"/>
              <a:gd name="connsiteY5" fmla="*/ 0 h 1126836"/>
              <a:gd name="connsiteX6" fmla="*/ 1237673 w 1524000"/>
              <a:gd name="connsiteY6" fmla="*/ 258618 h 1126836"/>
              <a:gd name="connsiteX7" fmla="*/ 1524000 w 1524000"/>
              <a:gd name="connsiteY7" fmla="*/ 221672 h 1126836"/>
              <a:gd name="connsiteX8" fmla="*/ 1477819 w 1524000"/>
              <a:gd name="connsiteY8" fmla="*/ 498763 h 1126836"/>
              <a:gd name="connsiteX9" fmla="*/ 1477819 w 1524000"/>
              <a:gd name="connsiteY9" fmla="*/ 646545 h 1126836"/>
              <a:gd name="connsiteX10" fmla="*/ 1025237 w 1524000"/>
              <a:gd name="connsiteY10" fmla="*/ 757381 h 1126836"/>
              <a:gd name="connsiteX11" fmla="*/ 1071419 w 1524000"/>
              <a:gd name="connsiteY11" fmla="*/ 979054 h 1126836"/>
              <a:gd name="connsiteX12" fmla="*/ 812800 w 1524000"/>
              <a:gd name="connsiteY12" fmla="*/ 1043709 h 1126836"/>
              <a:gd name="connsiteX13" fmla="*/ 785091 w 1524000"/>
              <a:gd name="connsiteY13" fmla="*/ 960581 h 1126836"/>
              <a:gd name="connsiteX14" fmla="*/ 258619 w 1524000"/>
              <a:gd name="connsiteY14" fmla="*/ 1126836 h 1126836"/>
              <a:gd name="connsiteX15" fmla="*/ 193964 w 1524000"/>
              <a:gd name="connsiteY15" fmla="*/ 683490 h 1126836"/>
              <a:gd name="connsiteX16" fmla="*/ 138546 w 1524000"/>
              <a:gd name="connsiteY16" fmla="*/ 600363 h 1126836"/>
              <a:gd name="connsiteX17" fmla="*/ 0 w 1524000"/>
              <a:gd name="connsiteY17" fmla="*/ 203200 h 1126836"/>
              <a:gd name="connsiteX0" fmla="*/ 0 w 1524000"/>
              <a:gd name="connsiteY0" fmla="*/ 203200 h 1126836"/>
              <a:gd name="connsiteX1" fmla="*/ 486138 w 1524000"/>
              <a:gd name="connsiteY1" fmla="*/ 136766 h 1126836"/>
              <a:gd name="connsiteX2" fmla="*/ 581891 w 1524000"/>
              <a:gd name="connsiteY2" fmla="*/ 489527 h 1126836"/>
              <a:gd name="connsiteX3" fmla="*/ 988291 w 1524000"/>
              <a:gd name="connsiteY3" fmla="*/ 387927 h 1126836"/>
              <a:gd name="connsiteX4" fmla="*/ 858982 w 1524000"/>
              <a:gd name="connsiteY4" fmla="*/ 110836 h 1126836"/>
              <a:gd name="connsiteX5" fmla="*/ 1173019 w 1524000"/>
              <a:gd name="connsiteY5" fmla="*/ 0 h 1126836"/>
              <a:gd name="connsiteX6" fmla="*/ 1237673 w 1524000"/>
              <a:gd name="connsiteY6" fmla="*/ 258618 h 1126836"/>
              <a:gd name="connsiteX7" fmla="*/ 1524000 w 1524000"/>
              <a:gd name="connsiteY7" fmla="*/ 221672 h 1126836"/>
              <a:gd name="connsiteX8" fmla="*/ 1477819 w 1524000"/>
              <a:gd name="connsiteY8" fmla="*/ 498763 h 1126836"/>
              <a:gd name="connsiteX9" fmla="*/ 1477819 w 1524000"/>
              <a:gd name="connsiteY9" fmla="*/ 646545 h 1126836"/>
              <a:gd name="connsiteX10" fmla="*/ 1025237 w 1524000"/>
              <a:gd name="connsiteY10" fmla="*/ 757381 h 1126836"/>
              <a:gd name="connsiteX11" fmla="*/ 1071419 w 1524000"/>
              <a:gd name="connsiteY11" fmla="*/ 979054 h 1126836"/>
              <a:gd name="connsiteX12" fmla="*/ 812800 w 1524000"/>
              <a:gd name="connsiteY12" fmla="*/ 1043709 h 1126836"/>
              <a:gd name="connsiteX13" fmla="*/ 785091 w 1524000"/>
              <a:gd name="connsiteY13" fmla="*/ 960581 h 1126836"/>
              <a:gd name="connsiteX14" fmla="*/ 258619 w 1524000"/>
              <a:gd name="connsiteY14" fmla="*/ 1126836 h 1126836"/>
              <a:gd name="connsiteX15" fmla="*/ 193964 w 1524000"/>
              <a:gd name="connsiteY15" fmla="*/ 683490 h 1126836"/>
              <a:gd name="connsiteX16" fmla="*/ 138546 w 1524000"/>
              <a:gd name="connsiteY16" fmla="*/ 600363 h 1126836"/>
              <a:gd name="connsiteX17" fmla="*/ 0 w 1524000"/>
              <a:gd name="connsiteY17" fmla="*/ 203200 h 1126836"/>
              <a:gd name="connsiteX0" fmla="*/ 0 w 1498833"/>
              <a:gd name="connsiteY0" fmla="*/ 295479 h 1126836"/>
              <a:gd name="connsiteX1" fmla="*/ 460971 w 1498833"/>
              <a:gd name="connsiteY1" fmla="*/ 136766 h 1126836"/>
              <a:gd name="connsiteX2" fmla="*/ 556724 w 1498833"/>
              <a:gd name="connsiteY2" fmla="*/ 489527 h 1126836"/>
              <a:gd name="connsiteX3" fmla="*/ 963124 w 1498833"/>
              <a:gd name="connsiteY3" fmla="*/ 387927 h 1126836"/>
              <a:gd name="connsiteX4" fmla="*/ 833815 w 1498833"/>
              <a:gd name="connsiteY4" fmla="*/ 110836 h 1126836"/>
              <a:gd name="connsiteX5" fmla="*/ 1147852 w 1498833"/>
              <a:gd name="connsiteY5" fmla="*/ 0 h 1126836"/>
              <a:gd name="connsiteX6" fmla="*/ 1212506 w 1498833"/>
              <a:gd name="connsiteY6" fmla="*/ 258618 h 1126836"/>
              <a:gd name="connsiteX7" fmla="*/ 1498833 w 1498833"/>
              <a:gd name="connsiteY7" fmla="*/ 221672 h 1126836"/>
              <a:gd name="connsiteX8" fmla="*/ 1452652 w 1498833"/>
              <a:gd name="connsiteY8" fmla="*/ 498763 h 1126836"/>
              <a:gd name="connsiteX9" fmla="*/ 1452652 w 1498833"/>
              <a:gd name="connsiteY9" fmla="*/ 646545 h 1126836"/>
              <a:gd name="connsiteX10" fmla="*/ 1000070 w 1498833"/>
              <a:gd name="connsiteY10" fmla="*/ 757381 h 1126836"/>
              <a:gd name="connsiteX11" fmla="*/ 1046252 w 1498833"/>
              <a:gd name="connsiteY11" fmla="*/ 979054 h 1126836"/>
              <a:gd name="connsiteX12" fmla="*/ 787633 w 1498833"/>
              <a:gd name="connsiteY12" fmla="*/ 1043709 h 1126836"/>
              <a:gd name="connsiteX13" fmla="*/ 759924 w 1498833"/>
              <a:gd name="connsiteY13" fmla="*/ 960581 h 1126836"/>
              <a:gd name="connsiteX14" fmla="*/ 233452 w 1498833"/>
              <a:gd name="connsiteY14" fmla="*/ 1126836 h 1126836"/>
              <a:gd name="connsiteX15" fmla="*/ 168797 w 1498833"/>
              <a:gd name="connsiteY15" fmla="*/ 683490 h 1126836"/>
              <a:gd name="connsiteX16" fmla="*/ 113379 w 1498833"/>
              <a:gd name="connsiteY16" fmla="*/ 600363 h 1126836"/>
              <a:gd name="connsiteX17" fmla="*/ 0 w 1498833"/>
              <a:gd name="connsiteY17" fmla="*/ 295479 h 1126836"/>
              <a:gd name="connsiteX0" fmla="*/ 0 w 1490444"/>
              <a:gd name="connsiteY0" fmla="*/ 345813 h 1126836"/>
              <a:gd name="connsiteX1" fmla="*/ 452582 w 1490444"/>
              <a:gd name="connsiteY1" fmla="*/ 136766 h 1126836"/>
              <a:gd name="connsiteX2" fmla="*/ 548335 w 1490444"/>
              <a:gd name="connsiteY2" fmla="*/ 489527 h 1126836"/>
              <a:gd name="connsiteX3" fmla="*/ 954735 w 1490444"/>
              <a:gd name="connsiteY3" fmla="*/ 387927 h 1126836"/>
              <a:gd name="connsiteX4" fmla="*/ 825426 w 1490444"/>
              <a:gd name="connsiteY4" fmla="*/ 110836 h 1126836"/>
              <a:gd name="connsiteX5" fmla="*/ 1139463 w 1490444"/>
              <a:gd name="connsiteY5" fmla="*/ 0 h 1126836"/>
              <a:gd name="connsiteX6" fmla="*/ 1204117 w 1490444"/>
              <a:gd name="connsiteY6" fmla="*/ 258618 h 1126836"/>
              <a:gd name="connsiteX7" fmla="*/ 1490444 w 1490444"/>
              <a:gd name="connsiteY7" fmla="*/ 221672 h 1126836"/>
              <a:gd name="connsiteX8" fmla="*/ 1444263 w 1490444"/>
              <a:gd name="connsiteY8" fmla="*/ 498763 h 1126836"/>
              <a:gd name="connsiteX9" fmla="*/ 1444263 w 1490444"/>
              <a:gd name="connsiteY9" fmla="*/ 646545 h 1126836"/>
              <a:gd name="connsiteX10" fmla="*/ 991681 w 1490444"/>
              <a:gd name="connsiteY10" fmla="*/ 757381 h 1126836"/>
              <a:gd name="connsiteX11" fmla="*/ 1037863 w 1490444"/>
              <a:gd name="connsiteY11" fmla="*/ 979054 h 1126836"/>
              <a:gd name="connsiteX12" fmla="*/ 779244 w 1490444"/>
              <a:gd name="connsiteY12" fmla="*/ 1043709 h 1126836"/>
              <a:gd name="connsiteX13" fmla="*/ 751535 w 1490444"/>
              <a:gd name="connsiteY13" fmla="*/ 960581 h 1126836"/>
              <a:gd name="connsiteX14" fmla="*/ 225063 w 1490444"/>
              <a:gd name="connsiteY14" fmla="*/ 1126836 h 1126836"/>
              <a:gd name="connsiteX15" fmla="*/ 160408 w 1490444"/>
              <a:gd name="connsiteY15" fmla="*/ 683490 h 1126836"/>
              <a:gd name="connsiteX16" fmla="*/ 104990 w 1490444"/>
              <a:gd name="connsiteY16" fmla="*/ 600363 h 1126836"/>
              <a:gd name="connsiteX17" fmla="*/ 0 w 1490444"/>
              <a:gd name="connsiteY17" fmla="*/ 345813 h 1126836"/>
              <a:gd name="connsiteX0" fmla="*/ 0 w 1490444"/>
              <a:gd name="connsiteY0" fmla="*/ 345813 h 1126836"/>
              <a:gd name="connsiteX1" fmla="*/ 460971 w 1490444"/>
              <a:gd name="connsiteY1" fmla="*/ 170322 h 1126836"/>
              <a:gd name="connsiteX2" fmla="*/ 548335 w 1490444"/>
              <a:gd name="connsiteY2" fmla="*/ 489527 h 1126836"/>
              <a:gd name="connsiteX3" fmla="*/ 954735 w 1490444"/>
              <a:gd name="connsiteY3" fmla="*/ 387927 h 1126836"/>
              <a:gd name="connsiteX4" fmla="*/ 825426 w 1490444"/>
              <a:gd name="connsiteY4" fmla="*/ 110836 h 1126836"/>
              <a:gd name="connsiteX5" fmla="*/ 1139463 w 1490444"/>
              <a:gd name="connsiteY5" fmla="*/ 0 h 1126836"/>
              <a:gd name="connsiteX6" fmla="*/ 1204117 w 1490444"/>
              <a:gd name="connsiteY6" fmla="*/ 258618 h 1126836"/>
              <a:gd name="connsiteX7" fmla="*/ 1490444 w 1490444"/>
              <a:gd name="connsiteY7" fmla="*/ 221672 h 1126836"/>
              <a:gd name="connsiteX8" fmla="*/ 1444263 w 1490444"/>
              <a:gd name="connsiteY8" fmla="*/ 498763 h 1126836"/>
              <a:gd name="connsiteX9" fmla="*/ 1444263 w 1490444"/>
              <a:gd name="connsiteY9" fmla="*/ 646545 h 1126836"/>
              <a:gd name="connsiteX10" fmla="*/ 991681 w 1490444"/>
              <a:gd name="connsiteY10" fmla="*/ 757381 h 1126836"/>
              <a:gd name="connsiteX11" fmla="*/ 1037863 w 1490444"/>
              <a:gd name="connsiteY11" fmla="*/ 979054 h 1126836"/>
              <a:gd name="connsiteX12" fmla="*/ 779244 w 1490444"/>
              <a:gd name="connsiteY12" fmla="*/ 1043709 h 1126836"/>
              <a:gd name="connsiteX13" fmla="*/ 751535 w 1490444"/>
              <a:gd name="connsiteY13" fmla="*/ 960581 h 1126836"/>
              <a:gd name="connsiteX14" fmla="*/ 225063 w 1490444"/>
              <a:gd name="connsiteY14" fmla="*/ 1126836 h 1126836"/>
              <a:gd name="connsiteX15" fmla="*/ 160408 w 1490444"/>
              <a:gd name="connsiteY15" fmla="*/ 683490 h 1126836"/>
              <a:gd name="connsiteX16" fmla="*/ 104990 w 1490444"/>
              <a:gd name="connsiteY16" fmla="*/ 600363 h 1126836"/>
              <a:gd name="connsiteX17" fmla="*/ 0 w 1490444"/>
              <a:gd name="connsiteY17" fmla="*/ 345813 h 1126836"/>
              <a:gd name="connsiteX0" fmla="*/ 0 w 1490444"/>
              <a:gd name="connsiteY0" fmla="*/ 345813 h 1126836"/>
              <a:gd name="connsiteX1" fmla="*/ 460971 w 1490444"/>
              <a:gd name="connsiteY1" fmla="*/ 170322 h 1126836"/>
              <a:gd name="connsiteX2" fmla="*/ 581891 w 1490444"/>
              <a:gd name="connsiteY2" fmla="*/ 481138 h 1126836"/>
              <a:gd name="connsiteX3" fmla="*/ 954735 w 1490444"/>
              <a:gd name="connsiteY3" fmla="*/ 387927 h 1126836"/>
              <a:gd name="connsiteX4" fmla="*/ 825426 w 1490444"/>
              <a:gd name="connsiteY4" fmla="*/ 110836 h 1126836"/>
              <a:gd name="connsiteX5" fmla="*/ 1139463 w 1490444"/>
              <a:gd name="connsiteY5" fmla="*/ 0 h 1126836"/>
              <a:gd name="connsiteX6" fmla="*/ 1204117 w 1490444"/>
              <a:gd name="connsiteY6" fmla="*/ 258618 h 1126836"/>
              <a:gd name="connsiteX7" fmla="*/ 1490444 w 1490444"/>
              <a:gd name="connsiteY7" fmla="*/ 221672 h 1126836"/>
              <a:gd name="connsiteX8" fmla="*/ 1444263 w 1490444"/>
              <a:gd name="connsiteY8" fmla="*/ 498763 h 1126836"/>
              <a:gd name="connsiteX9" fmla="*/ 1444263 w 1490444"/>
              <a:gd name="connsiteY9" fmla="*/ 646545 h 1126836"/>
              <a:gd name="connsiteX10" fmla="*/ 991681 w 1490444"/>
              <a:gd name="connsiteY10" fmla="*/ 757381 h 1126836"/>
              <a:gd name="connsiteX11" fmla="*/ 1037863 w 1490444"/>
              <a:gd name="connsiteY11" fmla="*/ 979054 h 1126836"/>
              <a:gd name="connsiteX12" fmla="*/ 779244 w 1490444"/>
              <a:gd name="connsiteY12" fmla="*/ 1043709 h 1126836"/>
              <a:gd name="connsiteX13" fmla="*/ 751535 w 1490444"/>
              <a:gd name="connsiteY13" fmla="*/ 960581 h 1126836"/>
              <a:gd name="connsiteX14" fmla="*/ 225063 w 1490444"/>
              <a:gd name="connsiteY14" fmla="*/ 1126836 h 1126836"/>
              <a:gd name="connsiteX15" fmla="*/ 160408 w 1490444"/>
              <a:gd name="connsiteY15" fmla="*/ 683490 h 1126836"/>
              <a:gd name="connsiteX16" fmla="*/ 104990 w 1490444"/>
              <a:gd name="connsiteY16" fmla="*/ 600363 h 1126836"/>
              <a:gd name="connsiteX17" fmla="*/ 0 w 1490444"/>
              <a:gd name="connsiteY17" fmla="*/ 345813 h 1126836"/>
              <a:gd name="connsiteX0" fmla="*/ 0 w 1490444"/>
              <a:gd name="connsiteY0" fmla="*/ 345813 h 1126836"/>
              <a:gd name="connsiteX1" fmla="*/ 460971 w 1490444"/>
              <a:gd name="connsiteY1" fmla="*/ 170322 h 1126836"/>
              <a:gd name="connsiteX2" fmla="*/ 581891 w 1490444"/>
              <a:gd name="connsiteY2" fmla="*/ 481138 h 1126836"/>
              <a:gd name="connsiteX3" fmla="*/ 954735 w 1490444"/>
              <a:gd name="connsiteY3" fmla="*/ 387927 h 1126836"/>
              <a:gd name="connsiteX4" fmla="*/ 825426 w 1490444"/>
              <a:gd name="connsiteY4" fmla="*/ 110836 h 1126836"/>
              <a:gd name="connsiteX5" fmla="*/ 1139463 w 1490444"/>
              <a:gd name="connsiteY5" fmla="*/ 0 h 1126836"/>
              <a:gd name="connsiteX6" fmla="*/ 1254451 w 1490444"/>
              <a:gd name="connsiteY6" fmla="*/ 258618 h 1126836"/>
              <a:gd name="connsiteX7" fmla="*/ 1490444 w 1490444"/>
              <a:gd name="connsiteY7" fmla="*/ 221672 h 1126836"/>
              <a:gd name="connsiteX8" fmla="*/ 1444263 w 1490444"/>
              <a:gd name="connsiteY8" fmla="*/ 498763 h 1126836"/>
              <a:gd name="connsiteX9" fmla="*/ 1444263 w 1490444"/>
              <a:gd name="connsiteY9" fmla="*/ 646545 h 1126836"/>
              <a:gd name="connsiteX10" fmla="*/ 991681 w 1490444"/>
              <a:gd name="connsiteY10" fmla="*/ 757381 h 1126836"/>
              <a:gd name="connsiteX11" fmla="*/ 1037863 w 1490444"/>
              <a:gd name="connsiteY11" fmla="*/ 979054 h 1126836"/>
              <a:gd name="connsiteX12" fmla="*/ 779244 w 1490444"/>
              <a:gd name="connsiteY12" fmla="*/ 1043709 h 1126836"/>
              <a:gd name="connsiteX13" fmla="*/ 751535 w 1490444"/>
              <a:gd name="connsiteY13" fmla="*/ 960581 h 1126836"/>
              <a:gd name="connsiteX14" fmla="*/ 225063 w 1490444"/>
              <a:gd name="connsiteY14" fmla="*/ 1126836 h 1126836"/>
              <a:gd name="connsiteX15" fmla="*/ 160408 w 1490444"/>
              <a:gd name="connsiteY15" fmla="*/ 683490 h 1126836"/>
              <a:gd name="connsiteX16" fmla="*/ 104990 w 1490444"/>
              <a:gd name="connsiteY16" fmla="*/ 600363 h 1126836"/>
              <a:gd name="connsiteX17" fmla="*/ 0 w 1490444"/>
              <a:gd name="connsiteY17" fmla="*/ 345813 h 1126836"/>
              <a:gd name="connsiteX0" fmla="*/ 0 w 1444263"/>
              <a:gd name="connsiteY0" fmla="*/ 345813 h 1126836"/>
              <a:gd name="connsiteX1" fmla="*/ 460971 w 1444263"/>
              <a:gd name="connsiteY1" fmla="*/ 170322 h 1126836"/>
              <a:gd name="connsiteX2" fmla="*/ 581891 w 1444263"/>
              <a:gd name="connsiteY2" fmla="*/ 481138 h 1126836"/>
              <a:gd name="connsiteX3" fmla="*/ 954735 w 1444263"/>
              <a:gd name="connsiteY3" fmla="*/ 387927 h 1126836"/>
              <a:gd name="connsiteX4" fmla="*/ 825426 w 1444263"/>
              <a:gd name="connsiteY4" fmla="*/ 110836 h 1126836"/>
              <a:gd name="connsiteX5" fmla="*/ 1139463 w 1444263"/>
              <a:gd name="connsiteY5" fmla="*/ 0 h 1126836"/>
              <a:gd name="connsiteX6" fmla="*/ 1254451 w 1444263"/>
              <a:gd name="connsiteY6" fmla="*/ 258618 h 1126836"/>
              <a:gd name="connsiteX7" fmla="*/ 1440110 w 1444263"/>
              <a:gd name="connsiteY7" fmla="*/ 339118 h 1126836"/>
              <a:gd name="connsiteX8" fmla="*/ 1444263 w 1444263"/>
              <a:gd name="connsiteY8" fmla="*/ 498763 h 1126836"/>
              <a:gd name="connsiteX9" fmla="*/ 1444263 w 1444263"/>
              <a:gd name="connsiteY9" fmla="*/ 646545 h 1126836"/>
              <a:gd name="connsiteX10" fmla="*/ 991681 w 1444263"/>
              <a:gd name="connsiteY10" fmla="*/ 757381 h 1126836"/>
              <a:gd name="connsiteX11" fmla="*/ 1037863 w 1444263"/>
              <a:gd name="connsiteY11" fmla="*/ 979054 h 1126836"/>
              <a:gd name="connsiteX12" fmla="*/ 779244 w 1444263"/>
              <a:gd name="connsiteY12" fmla="*/ 1043709 h 1126836"/>
              <a:gd name="connsiteX13" fmla="*/ 751535 w 1444263"/>
              <a:gd name="connsiteY13" fmla="*/ 960581 h 1126836"/>
              <a:gd name="connsiteX14" fmla="*/ 225063 w 1444263"/>
              <a:gd name="connsiteY14" fmla="*/ 1126836 h 1126836"/>
              <a:gd name="connsiteX15" fmla="*/ 160408 w 1444263"/>
              <a:gd name="connsiteY15" fmla="*/ 683490 h 1126836"/>
              <a:gd name="connsiteX16" fmla="*/ 104990 w 1444263"/>
              <a:gd name="connsiteY16" fmla="*/ 600363 h 1126836"/>
              <a:gd name="connsiteX17" fmla="*/ 0 w 1444263"/>
              <a:gd name="connsiteY17" fmla="*/ 345813 h 112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44263" h="1126836">
                <a:moveTo>
                  <a:pt x="0" y="345813"/>
                </a:moveTo>
                <a:lnTo>
                  <a:pt x="460971" y="170322"/>
                </a:lnTo>
                <a:lnTo>
                  <a:pt x="581891" y="481138"/>
                </a:lnTo>
                <a:lnTo>
                  <a:pt x="954735" y="387927"/>
                </a:lnTo>
                <a:lnTo>
                  <a:pt x="825426" y="110836"/>
                </a:lnTo>
                <a:lnTo>
                  <a:pt x="1139463" y="0"/>
                </a:lnTo>
                <a:lnTo>
                  <a:pt x="1254451" y="258618"/>
                </a:lnTo>
                <a:lnTo>
                  <a:pt x="1440110" y="339118"/>
                </a:lnTo>
                <a:lnTo>
                  <a:pt x="1444263" y="498763"/>
                </a:lnTo>
                <a:lnTo>
                  <a:pt x="1444263" y="646545"/>
                </a:lnTo>
                <a:lnTo>
                  <a:pt x="991681" y="757381"/>
                </a:lnTo>
                <a:lnTo>
                  <a:pt x="1037863" y="979054"/>
                </a:lnTo>
                <a:lnTo>
                  <a:pt x="779244" y="1043709"/>
                </a:lnTo>
                <a:lnTo>
                  <a:pt x="751535" y="960581"/>
                </a:lnTo>
                <a:lnTo>
                  <a:pt x="225063" y="1126836"/>
                </a:lnTo>
                <a:lnTo>
                  <a:pt x="160408" y="683490"/>
                </a:lnTo>
                <a:lnTo>
                  <a:pt x="104990" y="600363"/>
                </a:lnTo>
                <a:lnTo>
                  <a:pt x="0" y="345813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5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">
            <a:extLst>
              <a:ext uri="{FF2B5EF4-FFF2-40B4-BE49-F238E27FC236}">
                <a16:creationId xmlns:a16="http://schemas.microsoft.com/office/drawing/2014/main" id="{6730A2C7-C818-D644-846D-024D1A7B4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039103"/>
              </p:ext>
            </p:extLst>
          </p:nvPr>
        </p:nvGraphicFramePr>
        <p:xfrm>
          <a:off x="510542" y="1370466"/>
          <a:ext cx="11452860" cy="4938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781">
                  <a:extLst>
                    <a:ext uri="{9D8B030D-6E8A-4147-A177-3AD203B41FA5}">
                      <a16:colId xmlns:a16="http://schemas.microsoft.com/office/drawing/2014/main" val="965092525"/>
                    </a:ext>
                  </a:extLst>
                </a:gridCol>
                <a:gridCol w="1025231">
                  <a:extLst>
                    <a:ext uri="{9D8B030D-6E8A-4147-A177-3AD203B41FA5}">
                      <a16:colId xmlns:a16="http://schemas.microsoft.com/office/drawing/2014/main" val="4261795449"/>
                    </a:ext>
                  </a:extLst>
                </a:gridCol>
                <a:gridCol w="1025231">
                  <a:extLst>
                    <a:ext uri="{9D8B030D-6E8A-4147-A177-3AD203B41FA5}">
                      <a16:colId xmlns:a16="http://schemas.microsoft.com/office/drawing/2014/main" val="570956799"/>
                    </a:ext>
                  </a:extLst>
                </a:gridCol>
                <a:gridCol w="1025231">
                  <a:extLst>
                    <a:ext uri="{9D8B030D-6E8A-4147-A177-3AD203B41FA5}">
                      <a16:colId xmlns:a16="http://schemas.microsoft.com/office/drawing/2014/main" val="3303310470"/>
                    </a:ext>
                  </a:extLst>
                </a:gridCol>
                <a:gridCol w="1025231">
                  <a:extLst>
                    <a:ext uri="{9D8B030D-6E8A-4147-A177-3AD203B41FA5}">
                      <a16:colId xmlns:a16="http://schemas.microsoft.com/office/drawing/2014/main" val="3931614017"/>
                    </a:ext>
                  </a:extLst>
                </a:gridCol>
                <a:gridCol w="1025231">
                  <a:extLst>
                    <a:ext uri="{9D8B030D-6E8A-4147-A177-3AD203B41FA5}">
                      <a16:colId xmlns:a16="http://schemas.microsoft.com/office/drawing/2014/main" val="2623362418"/>
                    </a:ext>
                  </a:extLst>
                </a:gridCol>
                <a:gridCol w="1025231">
                  <a:extLst>
                    <a:ext uri="{9D8B030D-6E8A-4147-A177-3AD203B41FA5}">
                      <a16:colId xmlns:a16="http://schemas.microsoft.com/office/drawing/2014/main" val="975245009"/>
                    </a:ext>
                  </a:extLst>
                </a:gridCol>
                <a:gridCol w="1025231">
                  <a:extLst>
                    <a:ext uri="{9D8B030D-6E8A-4147-A177-3AD203B41FA5}">
                      <a16:colId xmlns:a16="http://schemas.microsoft.com/office/drawing/2014/main" val="843358490"/>
                    </a:ext>
                  </a:extLst>
                </a:gridCol>
                <a:gridCol w="1025231">
                  <a:extLst>
                    <a:ext uri="{9D8B030D-6E8A-4147-A177-3AD203B41FA5}">
                      <a16:colId xmlns:a16="http://schemas.microsoft.com/office/drawing/2014/main" val="1226168610"/>
                    </a:ext>
                  </a:extLst>
                </a:gridCol>
                <a:gridCol w="1025231">
                  <a:extLst>
                    <a:ext uri="{9D8B030D-6E8A-4147-A177-3AD203B41FA5}">
                      <a16:colId xmlns:a16="http://schemas.microsoft.com/office/drawing/2014/main" val="1258865425"/>
                    </a:ext>
                  </a:extLst>
                </a:gridCol>
              </a:tblGrid>
              <a:tr h="41374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Community Engagement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97951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Selection of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Preferred Plan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876853"/>
                  </a:ext>
                </a:extLst>
              </a:tr>
              <a:tr h="443094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Development Partner Solicitation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19119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Negotiate and Execute Agreements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53571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accent5"/>
                          </a:solidFill>
                        </a:rPr>
                        <a:t>Developer: Construction Begins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02239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accent5"/>
                          </a:solidFill>
                        </a:rPr>
                        <a:t>Developer: </a:t>
                      </a:r>
                    </a:p>
                    <a:p>
                      <a:pPr algn="r"/>
                      <a:r>
                        <a:rPr lang="en-US" sz="1600" b="0" dirty="0">
                          <a:solidFill>
                            <a:schemeClr val="accent5"/>
                          </a:solidFill>
                        </a:rPr>
                        <a:t>Tenant Selection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894818"/>
                  </a:ext>
                </a:extLst>
              </a:tr>
              <a:tr h="488814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Jan-March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April – June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July – Sept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Oct – Dec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Jan – Mar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April – June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July – Sept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Oct – Dec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Jan-March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8946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743655"/>
                  </a:ext>
                </a:extLst>
              </a:tr>
            </a:tbl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209D2B4-19B6-3D70-BE9E-12AD738A5F0B}"/>
              </a:ext>
            </a:extLst>
          </p:cNvPr>
          <p:cNvCxnSpPr>
            <a:cxnSpLocks/>
          </p:cNvCxnSpPr>
          <p:nvPr/>
        </p:nvCxnSpPr>
        <p:spPr>
          <a:xfrm>
            <a:off x="10914774" y="5105400"/>
            <a:ext cx="1048626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CA94F24-2791-5B4F-B9C7-4ABC5F19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Development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65C4C-112B-5848-BBB8-EE06B7BE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6675"/>
            <a:ext cx="420624" cy="365125"/>
          </a:xfrm>
        </p:spPr>
        <p:txBody>
          <a:bodyPr/>
          <a:lstStyle/>
          <a:p>
            <a:fld id="{A32F145C-4149-BF44-8B89-BA0C86F86C3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E173E-D465-0546-B0BA-18B7DAB34A75}"/>
              </a:ext>
            </a:extLst>
          </p:cNvPr>
          <p:cNvSpPr txBox="1">
            <a:spLocks noChangeAspect="1"/>
          </p:cNvSpPr>
          <p:nvPr/>
        </p:nvSpPr>
        <p:spPr>
          <a:xfrm>
            <a:off x="657803" y="7284012"/>
            <a:ext cx="1074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*Timing of community engagement to be determined in conjunction with County staff following selection of sites. Note: Timeline subject to change based on delays in Phase 2 site selection, type and scale of community engagement, and other delays in Board decision making.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D2DD44-D135-580E-730C-69611ED8E8E1}"/>
              </a:ext>
            </a:extLst>
          </p:cNvPr>
          <p:cNvCxnSpPr>
            <a:cxnSpLocks/>
          </p:cNvCxnSpPr>
          <p:nvPr/>
        </p:nvCxnSpPr>
        <p:spPr>
          <a:xfrm flipV="1">
            <a:off x="3276600" y="1669245"/>
            <a:ext cx="486212" cy="2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8E2845-0B5D-A0B1-BE67-FA2DE14669CD}"/>
              </a:ext>
            </a:extLst>
          </p:cNvPr>
          <p:cNvCxnSpPr>
            <a:cxnSpLocks/>
          </p:cNvCxnSpPr>
          <p:nvPr/>
        </p:nvCxnSpPr>
        <p:spPr>
          <a:xfrm>
            <a:off x="4168309" y="2971800"/>
            <a:ext cx="1241891" cy="0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1DD86B-01BD-4F31-B14E-EA662A603036}"/>
              </a:ext>
            </a:extLst>
          </p:cNvPr>
          <p:cNvCxnSpPr>
            <a:cxnSpLocks/>
          </p:cNvCxnSpPr>
          <p:nvPr/>
        </p:nvCxnSpPr>
        <p:spPr>
          <a:xfrm>
            <a:off x="6188176" y="3657600"/>
            <a:ext cx="4726598" cy="0"/>
          </a:xfrm>
          <a:prstGeom prst="line">
            <a:avLst/>
          </a:prstGeom>
          <a:ln w="1270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C0F1ED-73F8-EF46-1CBF-F28375F8F403}"/>
              </a:ext>
            </a:extLst>
          </p:cNvPr>
          <p:cNvCxnSpPr>
            <a:cxnSpLocks/>
          </p:cNvCxnSpPr>
          <p:nvPr/>
        </p:nvCxnSpPr>
        <p:spPr>
          <a:xfrm>
            <a:off x="10914774" y="4419600"/>
            <a:ext cx="1124826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B1BBAD-F0C1-B8DC-FFFA-4577393C9D11}"/>
              </a:ext>
            </a:extLst>
          </p:cNvPr>
          <p:cNvCxnSpPr>
            <a:cxnSpLocks/>
          </p:cNvCxnSpPr>
          <p:nvPr/>
        </p:nvCxnSpPr>
        <p:spPr>
          <a:xfrm>
            <a:off x="3762812" y="2286000"/>
            <a:ext cx="319361" cy="0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108BC4-D48F-42DA-AC89-5BBE69107712}"/>
              </a:ext>
            </a:extLst>
          </p:cNvPr>
          <p:cNvCxnSpPr>
            <a:cxnSpLocks/>
          </p:cNvCxnSpPr>
          <p:nvPr/>
        </p:nvCxnSpPr>
        <p:spPr>
          <a:xfrm>
            <a:off x="5334000" y="1677971"/>
            <a:ext cx="4278939" cy="0"/>
          </a:xfrm>
          <a:prstGeom prst="line">
            <a:avLst/>
          </a:prstGeom>
          <a:ln w="1270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DB0C8B-8135-40B9-B801-0D55D215B7D4}"/>
              </a:ext>
            </a:extLst>
          </p:cNvPr>
          <p:cNvCxnSpPr>
            <a:cxnSpLocks/>
          </p:cNvCxnSpPr>
          <p:nvPr/>
        </p:nvCxnSpPr>
        <p:spPr>
          <a:xfrm>
            <a:off x="5486400" y="3657600"/>
            <a:ext cx="3689948" cy="0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4A7631-B4DC-4F4B-B288-F16C4A6C8975}"/>
              </a:ext>
            </a:extLst>
          </p:cNvPr>
          <p:cNvSpPr txBox="1"/>
          <p:nvPr/>
        </p:nvSpPr>
        <p:spPr>
          <a:xfrm>
            <a:off x="2506619" y="6334780"/>
            <a:ext cx="6713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*Timeline is an estimate and subject to change to allow for thoughtful engagement and decision-making, LIHTC application process, and potential market shifts. </a:t>
            </a:r>
          </a:p>
        </p:txBody>
      </p:sp>
    </p:spTree>
    <p:extLst>
      <p:ext uri="{BB962C8B-B14F-4D97-AF65-F5344CB8AC3E}">
        <p14:creationId xmlns:p14="http://schemas.microsoft.com/office/powerpoint/2010/main" val="3707619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8E7227-AB2D-4DB0-83DD-6FDD49D2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EBBEE-1947-4D60-99CD-A0672EA7A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into small groups with a facilitator. </a:t>
            </a:r>
          </a:p>
          <a:p>
            <a:r>
              <a:rPr lang="en-US" dirty="0"/>
              <a:t>Discussion today will focus on the guiding public interests and participants will be asked the following for </a:t>
            </a:r>
            <a:r>
              <a:rPr lang="en-US" u="sng" dirty="0"/>
              <a:t>each: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 well do these plans for 50 and 52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Coxe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Avenue meet this guiding public interest? </a:t>
            </a:r>
            <a:endParaRPr lang="en-US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Which of the plans does a better job of meeting this interest?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9EDC7-8D5A-45D6-B7DC-1A1D4E8B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62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81B0DA-229B-F699-9304-64B28E09E759}"/>
              </a:ext>
            </a:extLst>
          </p:cNvPr>
          <p:cNvSpPr txBox="1"/>
          <p:nvPr/>
        </p:nvSpPr>
        <p:spPr>
          <a:xfrm>
            <a:off x="609600" y="685800"/>
            <a:ext cx="1082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Visit </a:t>
            </a:r>
            <a:r>
              <a:rPr lang="en-US" sz="3600" dirty="0">
                <a:solidFill>
                  <a:schemeClr val="bg1"/>
                </a:solidFill>
              </a:rPr>
              <a:t>PublicInput.com/</a:t>
            </a:r>
            <a:r>
              <a:rPr lang="en-US" sz="3600" dirty="0" err="1">
                <a:solidFill>
                  <a:schemeClr val="bg1"/>
                </a:solidFill>
              </a:rPr>
              <a:t>AffordableHousingDevelopment</a:t>
            </a:r>
            <a:r>
              <a:rPr lang="en-US" sz="4000" dirty="0">
                <a:solidFill>
                  <a:schemeClr val="bg1"/>
                </a:solidFill>
              </a:rPr>
              <a:t> to learn more and sign up for updates.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6CF16-BD5A-4671-ADE6-BD098EC6F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0" y="3048000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70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1FFC-C332-9BC9-1927-21C5040F3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Housing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AE8A8-C351-EAF6-A0BD-F301B7501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8,900 LMI renter households and 5,800 LMI owner households in Buncombe County have severe housing needs.</a:t>
            </a:r>
          </a:p>
          <a:p>
            <a:pPr lvl="1"/>
            <a:r>
              <a:rPr lang="en-US" dirty="0"/>
              <a:t>Demand greatest for units to accommodate small elderly households and small families. </a:t>
            </a:r>
          </a:p>
          <a:p>
            <a:r>
              <a:rPr lang="en-US" dirty="0"/>
              <a:t>Pressure on LMI households increasing across all housing types, as rents and cost of living rise, and vacancy remains low. </a:t>
            </a:r>
          </a:p>
          <a:p>
            <a:r>
              <a:rPr lang="en-US" dirty="0"/>
              <a:t>Stock of unsubsidized affordable housing at risk and approximately 915 subsidized units set to expire in next 10 years. </a:t>
            </a:r>
          </a:p>
          <a:p>
            <a:r>
              <a:rPr lang="en-US" dirty="0"/>
              <a:t>Homeownership increasingly out of reach as interest rates and home prices rose.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1F17-81EC-0A81-5315-995973D8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58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2B61-F729-1638-6211-8FF89E228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will affordable housing serve?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2A250-5F97-F31A-EFF7-EC1D8E28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324DD184-6D3A-37CE-0033-7A3C06D227B4}"/>
              </a:ext>
            </a:extLst>
          </p:cNvPr>
          <p:cNvGraphicFramePr/>
          <p:nvPr/>
        </p:nvGraphicFramePr>
        <p:xfrm>
          <a:off x="629708" y="2476222"/>
          <a:ext cx="7684201" cy="4097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801">
                  <a:extLst>
                    <a:ext uri="{9D8B030D-6E8A-4147-A177-3AD203B41FA5}">
                      <a16:colId xmlns:a16="http://schemas.microsoft.com/office/drawing/2014/main" val="2644738094"/>
                    </a:ext>
                  </a:extLst>
                </a:gridCol>
                <a:gridCol w="1444600">
                  <a:extLst>
                    <a:ext uri="{9D8B030D-6E8A-4147-A177-3AD203B41FA5}">
                      <a16:colId xmlns:a16="http://schemas.microsoft.com/office/drawing/2014/main" val="1796769745"/>
                    </a:ext>
                  </a:extLst>
                </a:gridCol>
                <a:gridCol w="1444600">
                  <a:extLst>
                    <a:ext uri="{9D8B030D-6E8A-4147-A177-3AD203B41FA5}">
                      <a16:colId xmlns:a16="http://schemas.microsoft.com/office/drawing/2014/main" val="3594157985"/>
                    </a:ext>
                  </a:extLst>
                </a:gridCol>
                <a:gridCol w="1444600">
                  <a:extLst>
                    <a:ext uri="{9D8B030D-6E8A-4147-A177-3AD203B41FA5}">
                      <a16:colId xmlns:a16="http://schemas.microsoft.com/office/drawing/2014/main" val="3855484737"/>
                    </a:ext>
                  </a:extLst>
                </a:gridCol>
                <a:gridCol w="1444600">
                  <a:extLst>
                    <a:ext uri="{9D8B030D-6E8A-4147-A177-3AD203B41FA5}">
                      <a16:colId xmlns:a16="http://schemas.microsoft.com/office/drawing/2014/main" val="366150794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Earning &lt;60% AMI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330949"/>
                  </a:ext>
                </a:extLst>
              </a:tr>
              <a:tr h="1230788">
                <a:tc>
                  <a:txBody>
                    <a:bodyPr/>
                    <a:lstStyle/>
                    <a:p>
                      <a:endParaRPr lang="en-US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933712"/>
                  </a:ext>
                </a:extLst>
              </a:tr>
              <a:tr h="934999">
                <a:tc>
                  <a:txBody>
                    <a:bodyPr/>
                    <a:lstStyle/>
                    <a:p>
                      <a:pPr algn="ctr"/>
                      <a:endParaRPr lang="en-US" sz="18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Prep, incl Fast Food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 Care Aide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Childcare Worker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Assistant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986846"/>
                  </a:ext>
                </a:extLst>
              </a:tr>
              <a:tr h="691607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Annual Mean Wage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$19,920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$21,620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$24,049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$31,300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793578"/>
                  </a:ext>
                </a:extLst>
              </a:tr>
              <a:tr h="691607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cs typeface="Arial"/>
                        </a:rPr>
                        <a:t>Max Housing Expense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$540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$780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802240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52959B6-44BB-F71F-BF97-33DBFABC6BB6}"/>
              </a:ext>
            </a:extLst>
          </p:cNvPr>
          <p:cNvGraphicFramePr/>
          <p:nvPr/>
        </p:nvGraphicFramePr>
        <p:xfrm>
          <a:off x="8338956" y="2476222"/>
          <a:ext cx="3344280" cy="4091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070">
                  <a:extLst>
                    <a:ext uri="{9D8B030D-6E8A-4147-A177-3AD203B41FA5}">
                      <a16:colId xmlns:a16="http://schemas.microsoft.com/office/drawing/2014/main" val="3594157985"/>
                    </a:ext>
                  </a:extLst>
                </a:gridCol>
                <a:gridCol w="883374">
                  <a:extLst>
                    <a:ext uri="{9D8B030D-6E8A-4147-A177-3AD203B41FA5}">
                      <a16:colId xmlns:a16="http://schemas.microsoft.com/office/drawing/2014/main" val="3825235241"/>
                    </a:ext>
                  </a:extLst>
                </a:gridCol>
                <a:gridCol w="1624836">
                  <a:extLst>
                    <a:ext uri="{9D8B030D-6E8A-4147-A177-3AD203B41FA5}">
                      <a16:colId xmlns:a16="http://schemas.microsoft.com/office/drawing/2014/main" val="3855484737"/>
                    </a:ext>
                  </a:extLst>
                </a:gridCol>
              </a:tblGrid>
              <a:tr h="55252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Earning &lt;80% AMI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Earning &lt;80% AMI</a:t>
                      </a:r>
                    </a:p>
                    <a:p>
                      <a:pPr algn="ctr"/>
                      <a:endParaRPr lang="en-US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B9C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330949"/>
                  </a:ext>
                </a:extLst>
              </a:tr>
              <a:tr h="1238457">
                <a:tc>
                  <a:txBody>
                    <a:bodyPr/>
                    <a:lstStyle/>
                    <a:p>
                      <a:endParaRPr lang="en-US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933712"/>
                  </a:ext>
                </a:extLst>
              </a:tr>
              <a:tr h="89278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Service Specialist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Elementary School Teacher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986846"/>
                  </a:ext>
                </a:extLst>
              </a:tr>
              <a:tr h="703858">
                <a:tc grid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$40,047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$46,113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793578"/>
                  </a:ext>
                </a:extLst>
              </a:tr>
              <a:tr h="703858">
                <a:tc grid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$1,150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802240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C88AAEA7-EF7B-9E33-F115-73023AFA7E66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1234594"/>
          <a:ext cx="10921236" cy="116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80">
                  <a:extLst>
                    <a:ext uri="{9D8B030D-6E8A-4147-A177-3AD203B41FA5}">
                      <a16:colId xmlns:a16="http://schemas.microsoft.com/office/drawing/2014/main" val="2293618439"/>
                    </a:ext>
                  </a:extLst>
                </a:gridCol>
                <a:gridCol w="1820591">
                  <a:extLst>
                    <a:ext uri="{9D8B030D-6E8A-4147-A177-3AD203B41FA5}">
                      <a16:colId xmlns:a16="http://schemas.microsoft.com/office/drawing/2014/main" val="23452463"/>
                    </a:ext>
                  </a:extLst>
                </a:gridCol>
                <a:gridCol w="1820591">
                  <a:extLst>
                    <a:ext uri="{9D8B030D-6E8A-4147-A177-3AD203B41FA5}">
                      <a16:colId xmlns:a16="http://schemas.microsoft.com/office/drawing/2014/main" val="2044439475"/>
                    </a:ext>
                  </a:extLst>
                </a:gridCol>
                <a:gridCol w="2084338">
                  <a:extLst>
                    <a:ext uri="{9D8B030D-6E8A-4147-A177-3AD203B41FA5}">
                      <a16:colId xmlns:a16="http://schemas.microsoft.com/office/drawing/2014/main" val="129189493"/>
                    </a:ext>
                  </a:extLst>
                </a:gridCol>
                <a:gridCol w="1933755">
                  <a:extLst>
                    <a:ext uri="{9D8B030D-6E8A-4147-A177-3AD203B41FA5}">
                      <a16:colId xmlns:a16="http://schemas.microsoft.com/office/drawing/2014/main" val="2679805906"/>
                    </a:ext>
                  </a:extLst>
                </a:gridCol>
                <a:gridCol w="1443681">
                  <a:extLst>
                    <a:ext uri="{9D8B030D-6E8A-4147-A177-3AD203B41FA5}">
                      <a16:colId xmlns:a16="http://schemas.microsoft.com/office/drawing/2014/main" val="1886142475"/>
                    </a:ext>
                  </a:extLst>
                </a:gridCol>
              </a:tblGrid>
              <a:tr h="516543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 AMI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AMI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 AMI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 AMI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AMI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966782"/>
                  </a:ext>
                </a:extLst>
              </a:tr>
              <a:tr h="6519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1–Person Income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$17,850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$29,750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$35,700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$47,600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$59,500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05309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7143713-7E59-617A-5868-7139EC45BAE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32502" y="3094759"/>
            <a:ext cx="1417320" cy="105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1976B-FE0D-C004-A873-0DAF057C190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93180" y="3094759"/>
            <a:ext cx="1417320" cy="1051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4B2C1-A907-7110-1714-9DF21AFD994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47812" y="3093843"/>
            <a:ext cx="1417320" cy="1051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5547B-C8BB-E31C-6364-B1F189AF34FB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488"/>
          <a:stretch/>
        </p:blipFill>
        <p:spPr>
          <a:xfrm>
            <a:off x="8510978" y="3093843"/>
            <a:ext cx="1426464" cy="1051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85B111-3F3C-1D9A-4149-61F75EFA570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117427" y="3092431"/>
            <a:ext cx="1426464" cy="1051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690BA6-5CEF-0AAC-1DDB-14EAE5605300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901316" y="3093843"/>
            <a:ext cx="1417320" cy="10515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A490F5-68BD-621A-13F4-1CF7AF8F17DB}"/>
              </a:ext>
            </a:extLst>
          </p:cNvPr>
          <p:cNvSpPr txBox="1">
            <a:spLocks/>
          </p:cNvSpPr>
          <p:nvPr/>
        </p:nvSpPr>
        <p:spPr>
          <a:xfrm>
            <a:off x="6640286" y="6580370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MTSP Income Limits 2023, NC Department of Commerce</a:t>
            </a:r>
          </a:p>
        </p:txBody>
      </p:sp>
    </p:spTree>
    <p:extLst>
      <p:ext uri="{BB962C8B-B14F-4D97-AF65-F5344CB8AC3E}">
        <p14:creationId xmlns:p14="http://schemas.microsoft.com/office/powerpoint/2010/main" val="172688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9AEB9B-9370-FBCE-C12E-07C6884759E5}"/>
              </a:ext>
            </a:extLst>
          </p:cNvPr>
          <p:cNvSpPr/>
          <p:nvPr/>
        </p:nvSpPr>
        <p:spPr>
          <a:xfrm>
            <a:off x="8962416" y="1066800"/>
            <a:ext cx="2895600" cy="838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2DB140-47D6-CCE4-8DA5-1C44E326E975}"/>
              </a:ext>
            </a:extLst>
          </p:cNvPr>
          <p:cNvSpPr/>
          <p:nvPr/>
        </p:nvSpPr>
        <p:spPr>
          <a:xfrm>
            <a:off x="6037634" y="1066800"/>
            <a:ext cx="2895600" cy="838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BA3724-E745-3E07-09BF-BBC5A8A52BB7}"/>
              </a:ext>
            </a:extLst>
          </p:cNvPr>
          <p:cNvSpPr/>
          <p:nvPr/>
        </p:nvSpPr>
        <p:spPr>
          <a:xfrm>
            <a:off x="3124200" y="1066800"/>
            <a:ext cx="28956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1C46C-EADB-9D53-A7E8-F33F1D7F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1353800" cy="716280"/>
          </a:xfrm>
        </p:spPr>
        <p:txBody>
          <a:bodyPr>
            <a:normAutofit fontScale="90000"/>
          </a:bodyPr>
          <a:lstStyle/>
          <a:p>
            <a:r>
              <a:rPr lang="en-US" dirty="0"/>
              <a:t>Area Median Income (Family of 4): $90,300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621C615-C8D1-945B-2E56-454E997D83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1" y="1676400"/>
          <a:ext cx="10820398" cy="4952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4885">
                  <a:extLst>
                    <a:ext uri="{9D8B030D-6E8A-4147-A177-3AD203B41FA5}">
                      <a16:colId xmlns:a16="http://schemas.microsoft.com/office/drawing/2014/main" val="2404385433"/>
                    </a:ext>
                  </a:extLst>
                </a:gridCol>
                <a:gridCol w="2925171">
                  <a:extLst>
                    <a:ext uri="{9D8B030D-6E8A-4147-A177-3AD203B41FA5}">
                      <a16:colId xmlns:a16="http://schemas.microsoft.com/office/drawing/2014/main" val="1438608206"/>
                    </a:ext>
                  </a:extLst>
                </a:gridCol>
                <a:gridCol w="2925171">
                  <a:extLst>
                    <a:ext uri="{9D8B030D-6E8A-4147-A177-3AD203B41FA5}">
                      <a16:colId xmlns:a16="http://schemas.microsoft.com/office/drawing/2014/main" val="2988020556"/>
                    </a:ext>
                  </a:extLst>
                </a:gridCol>
                <a:gridCol w="2925171">
                  <a:extLst>
                    <a:ext uri="{9D8B030D-6E8A-4147-A177-3AD203B41FA5}">
                      <a16:colId xmlns:a16="http://schemas.microsoft.com/office/drawing/2014/main" val="1034964700"/>
                    </a:ext>
                  </a:extLst>
                </a:gridCol>
              </a:tblGrid>
              <a:tr h="900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Household Size</a:t>
                      </a:r>
                      <a:endParaRPr lang="en-US" sz="1800" kern="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30% AMI</a:t>
                      </a:r>
                      <a:endParaRPr lang="en-US" sz="1800" kern="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60% AMI</a:t>
                      </a:r>
                      <a:endParaRPr lang="en-US" sz="1800" kern="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80% AMI</a:t>
                      </a:r>
                      <a:endParaRPr lang="en-US" sz="1800" kern="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910683"/>
                  </a:ext>
                </a:extLst>
              </a:tr>
              <a:tr h="675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1-Person</a:t>
                      </a:r>
                      <a:endParaRPr lang="en-US" sz="18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17,850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35,700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47,600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726561"/>
                  </a:ext>
                </a:extLst>
              </a:tr>
              <a:tr h="675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2-Person</a:t>
                      </a:r>
                      <a:endParaRPr lang="en-US" sz="18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20,400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40,800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54,400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482984"/>
                  </a:ext>
                </a:extLst>
              </a:tr>
              <a:tr h="675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3-Person</a:t>
                      </a:r>
                      <a:endParaRPr lang="en-US" sz="18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22,950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45,900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61,200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437505"/>
                  </a:ext>
                </a:extLst>
              </a:tr>
              <a:tr h="675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4-Person</a:t>
                      </a:r>
                      <a:endParaRPr lang="en-US" sz="18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25,500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51,000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68,000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53898"/>
                  </a:ext>
                </a:extLst>
              </a:tr>
              <a:tr h="675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5-Person</a:t>
                      </a:r>
                      <a:endParaRPr lang="en-US" sz="18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27,540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55,080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73,440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796900"/>
                  </a:ext>
                </a:extLst>
              </a:tr>
              <a:tr h="675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6-Person</a:t>
                      </a:r>
                      <a:endParaRPr lang="en-US" sz="18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29,580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59,160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78,880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83064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EFA04-7A25-369B-98C6-7A8EEFB7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A5D9A4-CB5E-B524-072E-DDE325E0AAD2}"/>
              </a:ext>
            </a:extLst>
          </p:cNvPr>
          <p:cNvSpPr txBox="1"/>
          <p:nvPr/>
        </p:nvSpPr>
        <p:spPr>
          <a:xfrm>
            <a:off x="3200400" y="1219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Extremely Low-Income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0AE98-1269-A106-1F54-4E6718979646}"/>
              </a:ext>
            </a:extLst>
          </p:cNvPr>
          <p:cNvSpPr txBox="1"/>
          <p:nvPr/>
        </p:nvSpPr>
        <p:spPr>
          <a:xfrm>
            <a:off x="6096000" y="1219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Low-Income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AF229-59A9-C3DD-F893-F0F5D28086AB}"/>
              </a:ext>
            </a:extLst>
          </p:cNvPr>
          <p:cNvSpPr txBox="1"/>
          <p:nvPr/>
        </p:nvSpPr>
        <p:spPr>
          <a:xfrm>
            <a:off x="9012677" y="1219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Low-to-Moderate Income</a:t>
            </a:r>
          </a:p>
        </p:txBody>
      </p:sp>
    </p:spTree>
    <p:extLst>
      <p:ext uri="{BB962C8B-B14F-4D97-AF65-F5344CB8AC3E}">
        <p14:creationId xmlns:p14="http://schemas.microsoft.com/office/powerpoint/2010/main" val="3494589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89DF3F1-CF84-EF7F-24EE-A8FD6C575D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2817" t="2477" r="12817"/>
          <a:stretch/>
        </p:blipFill>
        <p:spPr>
          <a:xfrm>
            <a:off x="820269" y="1976825"/>
            <a:ext cx="5162599" cy="46143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AE9B07-9684-6E05-65A3-FA84D101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5297068" cy="1319054"/>
          </a:xfrm>
        </p:spPr>
        <p:txBody>
          <a:bodyPr>
            <a:normAutofit fontScale="90000"/>
          </a:bodyPr>
          <a:lstStyle/>
          <a:p>
            <a:r>
              <a:rPr lang="en-US" dirty="0"/>
              <a:t>Affordable Housing in Buncombe County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F317005-070C-01FC-56B6-D3EE9EB58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tretch/>
        </p:blipFill>
        <p:spPr>
          <a:xfrm>
            <a:off x="6709983" y="226979"/>
            <a:ext cx="4796217" cy="33375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9A26E-075A-A4E9-1D42-0C00540F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2C7945-2105-AE48-A7F5-D48487064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513" y="3619227"/>
            <a:ext cx="5334965" cy="31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787C4-7AA5-6EE9-F125-ACA842AE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8489"/>
            <a:ext cx="11201400" cy="1319054"/>
          </a:xfrm>
        </p:spPr>
        <p:txBody>
          <a:bodyPr>
            <a:noAutofit/>
          </a:bodyPr>
          <a:lstStyle/>
          <a:p>
            <a:r>
              <a:rPr lang="en-US" sz="3600" dirty="0"/>
              <a:t>Buncombe County has significant need for rental units affordable to low- and moderate-income households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DA92A-21F5-4F16-B248-240D0968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E024F-16DD-0ED9-B0B2-23F60F9EE3A4}"/>
              </a:ext>
            </a:extLst>
          </p:cNvPr>
          <p:cNvSpPr/>
          <p:nvPr/>
        </p:nvSpPr>
        <p:spPr>
          <a:xfrm>
            <a:off x="8915400" y="4953000"/>
            <a:ext cx="27432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18BB1-6144-DC62-0FC9-757BE78EFB18}"/>
              </a:ext>
            </a:extLst>
          </p:cNvPr>
          <p:cNvSpPr txBox="1"/>
          <p:nvPr/>
        </p:nvSpPr>
        <p:spPr>
          <a:xfrm>
            <a:off x="5943600" y="653691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https://www.buncombecounty.org/governing/depts/planning/ah-county-goals.aspx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FDEFCA-77F2-421C-93A6-CC30A9C97680}"/>
              </a:ext>
            </a:extLst>
          </p:cNvPr>
          <p:cNvSpPr txBox="1"/>
          <p:nvPr/>
        </p:nvSpPr>
        <p:spPr>
          <a:xfrm>
            <a:off x="1524000" y="1897888"/>
            <a:ext cx="990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8,900 LMI renter households and 5,800 LMI owner households in Buncombe County are spending more than 50% of their income on housing or living in overcrowded homes.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DF4918-A268-45BF-A374-475B13F8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309" y="3101265"/>
            <a:ext cx="6919206" cy="353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F939-82A9-49BE-B82C-AE65E964C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 School of Government (SOG)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C62BD-FE30-4BC9-AB09-086FBB46E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891098"/>
            <a:ext cx="11201400" cy="1828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UNC Chapel Hill’s School of Government is the largest university-based local government training, advisory, and research organization in the United States, and serves more than 12,000 public officials each year.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7A264-5C25-4C5C-86FF-3807D441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Placeholder 9" descr="DSC_6829-19_PPT.jpg">
            <a:extLst>
              <a:ext uri="{FF2B5EF4-FFF2-40B4-BE49-F238E27FC236}">
                <a16:creationId xmlns:a16="http://schemas.microsoft.com/office/drawing/2014/main" id="{C9898C98-12A8-4E79-9B2B-FB3AC5BDD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" r="-38"/>
          <a:stretch>
            <a:fillRect/>
          </a:stretch>
        </p:blipFill>
        <p:spPr>
          <a:xfrm>
            <a:off x="2057400" y="1295400"/>
            <a:ext cx="8389344" cy="34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8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4477A-75AA-0E44-B295-1139D4CA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Finance Initiative (DFI)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9AFB3-270A-0A4E-813A-8064A94DC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1447800"/>
            <a:ext cx="4575048" cy="49688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DFI is a program of SOG that works with communities in NC to attract private investment for transformative projects.  </a:t>
            </a:r>
          </a:p>
          <a:p>
            <a:pPr marL="0" indent="0">
              <a:buNone/>
            </a:pPr>
            <a:r>
              <a:rPr lang="en-US" dirty="0"/>
              <a:t>DFI brings:</a:t>
            </a:r>
          </a:p>
          <a:p>
            <a:r>
              <a:rPr lang="en-US" dirty="0"/>
              <a:t>Real estate development and finance expertise</a:t>
            </a:r>
          </a:p>
          <a:p>
            <a:r>
              <a:rPr lang="en-US" dirty="0"/>
              <a:t>Ability to bridge public and private interests</a:t>
            </a:r>
          </a:p>
          <a:p>
            <a:r>
              <a:rPr lang="en-US" dirty="0"/>
              <a:t>Neutrality, non-partisanship, responsiveness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D118E-3850-EF45-AC58-0B94DC0B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Arrow&#10;&#10;Description automatically generated with medium confidence">
            <a:extLst>
              <a:ext uri="{FF2B5EF4-FFF2-40B4-BE49-F238E27FC236}">
                <a16:creationId xmlns:a16="http://schemas.microsoft.com/office/drawing/2014/main" id="{475EEA40-2113-5BC8-F3FD-86705123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974" y="995531"/>
            <a:ext cx="7003825" cy="525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4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7AC82-2EF8-7E53-F6B0-C67E330F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1326"/>
            <a:ext cx="11201400" cy="1319054"/>
          </a:xfrm>
        </p:spPr>
        <p:txBody>
          <a:bodyPr>
            <a:noAutofit/>
          </a:bodyPr>
          <a:lstStyle/>
          <a:p>
            <a:r>
              <a:rPr lang="en-US" sz="3600" dirty="0"/>
              <a:t>Guiding public interests endorsed by the Buncombe County Commission following spring 2023 engagement: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AFD6-D0A0-75E5-D41B-795B06626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399"/>
            <a:ext cx="6307102" cy="4359275"/>
          </a:xfrm>
        </p:spPr>
        <p:txBody>
          <a:bodyPr>
            <a:normAutofit fontScale="85000" lnSpcReduction="10000"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the 50-52 Coxe Avenue site should:</a:t>
            </a:r>
            <a:endParaRPr lang="en-US" sz="18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9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Maximize the number of new apartments affordable to low- and moderate-income households in a mixed income setting. 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9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Include active ground floor uses that serve residents and commuters and increase pedestrian traffic along Coxe Avenue. </a:t>
            </a:r>
            <a:endParaRPr lang="en-US" sz="19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9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Maintain direct and safe access from Coxe Avenue to Church Street for pedestrians and cyclists.</a:t>
            </a:r>
            <a:endParaRPr lang="en-US" sz="19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9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Balance maximum density and pedestrian-scale design that extends the vibrant, urban streetscape from Patton Avenue to the South Slope area. </a:t>
            </a:r>
            <a:endParaRPr lang="en-US" sz="19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9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Attract as much private investment as possible in order to maximize the impact of public investment in affordable housing.</a:t>
            </a:r>
            <a:endParaRPr lang="en-US" sz="19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41A72-7313-617F-9248-A7968BECB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559E1428-EC70-4E57-BCFC-8C0981D3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12" t="3576" r="7234" b="7535"/>
          <a:stretch/>
        </p:blipFill>
        <p:spPr>
          <a:xfrm>
            <a:off x="7315200" y="1776533"/>
            <a:ext cx="4326963" cy="48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3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2743200" y="1234953"/>
            <a:ext cx="7548030" cy="4488375"/>
            <a:chOff x="1162922" y="960643"/>
            <a:chExt cx="6818157" cy="3745760"/>
          </a:xfrm>
        </p:grpSpPr>
        <p:sp>
          <p:nvSpPr>
            <p:cNvPr id="50" name="Diamond 49"/>
            <p:cNvSpPr/>
            <p:nvPr/>
          </p:nvSpPr>
          <p:spPr>
            <a:xfrm flipH="1" flipV="1">
              <a:off x="1162922" y="2232572"/>
              <a:ext cx="4503887" cy="2473831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5" name="Diamond 54"/>
            <p:cNvSpPr/>
            <p:nvPr/>
          </p:nvSpPr>
          <p:spPr>
            <a:xfrm flipV="1">
              <a:off x="3477192" y="2232571"/>
              <a:ext cx="4503887" cy="2473831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6" name="Diamond 55"/>
            <p:cNvSpPr/>
            <p:nvPr/>
          </p:nvSpPr>
          <p:spPr>
            <a:xfrm>
              <a:off x="3477192" y="960643"/>
              <a:ext cx="4503887" cy="2473831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Diamond 18"/>
            <p:cNvSpPr/>
            <p:nvPr/>
          </p:nvSpPr>
          <p:spPr>
            <a:xfrm flipH="1">
              <a:off x="1162922" y="960644"/>
              <a:ext cx="4503887" cy="247383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Diamond 17"/>
            <p:cNvSpPr/>
            <p:nvPr/>
          </p:nvSpPr>
          <p:spPr>
            <a:xfrm flipH="1">
              <a:off x="2320057" y="1596608"/>
              <a:ext cx="4503887" cy="2473831"/>
            </a:xfrm>
            <a:prstGeom prst="diamond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ACED53-1F34-4EC0-82C3-EB8AB5E8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Process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48727"/>
            <a:ext cx="11201400" cy="4968875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Feasible Development Plan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12415" y="1969319"/>
            <a:ext cx="2107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Guiding Public Interests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610760" y="1887477"/>
            <a:ext cx="2107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Site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522499" y="4167022"/>
            <a:ext cx="2107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Financial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65310" y="4337015"/>
            <a:ext cx="2107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Market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BFBE6B-BC3B-B9FE-7A2D-7B7B56C3EED2}"/>
              </a:ext>
            </a:extLst>
          </p:cNvPr>
          <p:cNvSpPr txBox="1"/>
          <p:nvPr/>
        </p:nvSpPr>
        <p:spPr>
          <a:xfrm>
            <a:off x="1066800" y="5894647"/>
            <a:ext cx="1066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Goal: Identify </a:t>
            </a: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private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development partner(s) to finance, build, and operate project(s) that </a:t>
            </a: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meets community vision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00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1EB4-2A22-F19D-5794-0B2C2265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Funding for Affordable Rental Development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050485-3C34-5CBE-50AF-35EA7D91E7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7563" y="5073756"/>
            <a:ext cx="6848474" cy="867037"/>
          </a:xfrm>
          <a:ln w="3175"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</a:rPr>
              <a:t>Private Loans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Federally-guaranteed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below market interest rates and terms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51F09-8FB8-7002-DC62-642CF3A0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E149D76-7B9E-B2FC-8E8E-2407BD08467B}"/>
              </a:ext>
            </a:extLst>
          </p:cNvPr>
          <p:cNvSpPr txBox="1">
            <a:spLocks/>
          </p:cNvSpPr>
          <p:nvPr/>
        </p:nvSpPr>
        <p:spPr>
          <a:xfrm>
            <a:off x="3322320" y="3283559"/>
            <a:ext cx="8336280" cy="1676399"/>
          </a:xfrm>
          <a:prstGeom prst="rect">
            <a:avLst/>
          </a:prstGeom>
          <a:ln w="3175" cap="rnd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48474"/>
                      <a:gd name="connsiteY0" fmla="*/ 0 h 1676399"/>
                      <a:gd name="connsiteX1" fmla="*/ 365252 w 6848474"/>
                      <a:gd name="connsiteY1" fmla="*/ 0 h 1676399"/>
                      <a:gd name="connsiteX2" fmla="*/ 1004443 w 6848474"/>
                      <a:gd name="connsiteY2" fmla="*/ 0 h 1676399"/>
                      <a:gd name="connsiteX3" fmla="*/ 1506664 w 6848474"/>
                      <a:gd name="connsiteY3" fmla="*/ 0 h 1676399"/>
                      <a:gd name="connsiteX4" fmla="*/ 2077370 w 6848474"/>
                      <a:gd name="connsiteY4" fmla="*/ 0 h 1676399"/>
                      <a:gd name="connsiteX5" fmla="*/ 2785046 w 6848474"/>
                      <a:gd name="connsiteY5" fmla="*/ 0 h 1676399"/>
                      <a:gd name="connsiteX6" fmla="*/ 3218783 w 6848474"/>
                      <a:gd name="connsiteY6" fmla="*/ 0 h 1676399"/>
                      <a:gd name="connsiteX7" fmla="*/ 3857974 w 6848474"/>
                      <a:gd name="connsiteY7" fmla="*/ 0 h 1676399"/>
                      <a:gd name="connsiteX8" fmla="*/ 4291710 w 6848474"/>
                      <a:gd name="connsiteY8" fmla="*/ 0 h 1676399"/>
                      <a:gd name="connsiteX9" fmla="*/ 4862417 w 6848474"/>
                      <a:gd name="connsiteY9" fmla="*/ 0 h 1676399"/>
                      <a:gd name="connsiteX10" fmla="*/ 5501607 w 6848474"/>
                      <a:gd name="connsiteY10" fmla="*/ 0 h 1676399"/>
                      <a:gd name="connsiteX11" fmla="*/ 5866859 w 6848474"/>
                      <a:gd name="connsiteY11" fmla="*/ 0 h 1676399"/>
                      <a:gd name="connsiteX12" fmla="*/ 6232111 w 6848474"/>
                      <a:gd name="connsiteY12" fmla="*/ 0 h 1676399"/>
                      <a:gd name="connsiteX13" fmla="*/ 6848474 w 6848474"/>
                      <a:gd name="connsiteY13" fmla="*/ 0 h 1676399"/>
                      <a:gd name="connsiteX14" fmla="*/ 6848474 w 6848474"/>
                      <a:gd name="connsiteY14" fmla="*/ 558800 h 1676399"/>
                      <a:gd name="connsiteX15" fmla="*/ 6848474 w 6848474"/>
                      <a:gd name="connsiteY15" fmla="*/ 1134363 h 1676399"/>
                      <a:gd name="connsiteX16" fmla="*/ 6848474 w 6848474"/>
                      <a:gd name="connsiteY16" fmla="*/ 1676399 h 1676399"/>
                      <a:gd name="connsiteX17" fmla="*/ 6209283 w 6848474"/>
                      <a:gd name="connsiteY17" fmla="*/ 1676399 h 1676399"/>
                      <a:gd name="connsiteX18" fmla="*/ 5570092 w 6848474"/>
                      <a:gd name="connsiteY18" fmla="*/ 1676399 h 1676399"/>
                      <a:gd name="connsiteX19" fmla="*/ 4999386 w 6848474"/>
                      <a:gd name="connsiteY19" fmla="*/ 1676399 h 1676399"/>
                      <a:gd name="connsiteX20" fmla="*/ 4291710 w 6848474"/>
                      <a:gd name="connsiteY20" fmla="*/ 1676399 h 1676399"/>
                      <a:gd name="connsiteX21" fmla="*/ 3584035 w 6848474"/>
                      <a:gd name="connsiteY21" fmla="*/ 1676399 h 1676399"/>
                      <a:gd name="connsiteX22" fmla="*/ 2944844 w 6848474"/>
                      <a:gd name="connsiteY22" fmla="*/ 1676399 h 1676399"/>
                      <a:gd name="connsiteX23" fmla="*/ 2305653 w 6848474"/>
                      <a:gd name="connsiteY23" fmla="*/ 1676399 h 1676399"/>
                      <a:gd name="connsiteX24" fmla="*/ 1666462 w 6848474"/>
                      <a:gd name="connsiteY24" fmla="*/ 1676399 h 1676399"/>
                      <a:gd name="connsiteX25" fmla="*/ 1232725 w 6848474"/>
                      <a:gd name="connsiteY25" fmla="*/ 1676399 h 1676399"/>
                      <a:gd name="connsiteX26" fmla="*/ 525050 w 6848474"/>
                      <a:gd name="connsiteY26" fmla="*/ 1676399 h 1676399"/>
                      <a:gd name="connsiteX27" fmla="*/ 0 w 6848474"/>
                      <a:gd name="connsiteY27" fmla="*/ 1676399 h 1676399"/>
                      <a:gd name="connsiteX28" fmla="*/ 0 w 6848474"/>
                      <a:gd name="connsiteY28" fmla="*/ 1167891 h 1676399"/>
                      <a:gd name="connsiteX29" fmla="*/ 0 w 6848474"/>
                      <a:gd name="connsiteY29" fmla="*/ 592328 h 1676399"/>
                      <a:gd name="connsiteX30" fmla="*/ 0 w 6848474"/>
                      <a:gd name="connsiteY30" fmla="*/ 0 h 1676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848474" h="1676399" fill="none" extrusionOk="0">
                        <a:moveTo>
                          <a:pt x="0" y="0"/>
                        </a:moveTo>
                        <a:cubicBezTo>
                          <a:pt x="82706" y="-1079"/>
                          <a:pt x="190771" y="22775"/>
                          <a:pt x="365252" y="0"/>
                        </a:cubicBezTo>
                        <a:cubicBezTo>
                          <a:pt x="539733" y="-22775"/>
                          <a:pt x="850922" y="43122"/>
                          <a:pt x="1004443" y="0"/>
                        </a:cubicBezTo>
                        <a:cubicBezTo>
                          <a:pt x="1157964" y="-43122"/>
                          <a:pt x="1395671" y="49491"/>
                          <a:pt x="1506664" y="0"/>
                        </a:cubicBezTo>
                        <a:cubicBezTo>
                          <a:pt x="1617657" y="-49491"/>
                          <a:pt x="1847332" y="20030"/>
                          <a:pt x="2077370" y="0"/>
                        </a:cubicBezTo>
                        <a:cubicBezTo>
                          <a:pt x="2307408" y="-20030"/>
                          <a:pt x="2537761" y="26559"/>
                          <a:pt x="2785046" y="0"/>
                        </a:cubicBezTo>
                        <a:cubicBezTo>
                          <a:pt x="3032331" y="-26559"/>
                          <a:pt x="3117861" y="28658"/>
                          <a:pt x="3218783" y="0"/>
                        </a:cubicBezTo>
                        <a:cubicBezTo>
                          <a:pt x="3319705" y="-28658"/>
                          <a:pt x="3606824" y="38084"/>
                          <a:pt x="3857974" y="0"/>
                        </a:cubicBezTo>
                        <a:cubicBezTo>
                          <a:pt x="4109124" y="-38084"/>
                          <a:pt x="4093912" y="34395"/>
                          <a:pt x="4291710" y="0"/>
                        </a:cubicBezTo>
                        <a:cubicBezTo>
                          <a:pt x="4489508" y="-34395"/>
                          <a:pt x="4651769" y="9583"/>
                          <a:pt x="4862417" y="0"/>
                        </a:cubicBezTo>
                        <a:cubicBezTo>
                          <a:pt x="5073065" y="-9583"/>
                          <a:pt x="5258288" y="41558"/>
                          <a:pt x="5501607" y="0"/>
                        </a:cubicBezTo>
                        <a:cubicBezTo>
                          <a:pt x="5744926" y="-41558"/>
                          <a:pt x="5688347" y="29785"/>
                          <a:pt x="5866859" y="0"/>
                        </a:cubicBezTo>
                        <a:cubicBezTo>
                          <a:pt x="6045371" y="-29785"/>
                          <a:pt x="6140459" y="9853"/>
                          <a:pt x="6232111" y="0"/>
                        </a:cubicBezTo>
                        <a:cubicBezTo>
                          <a:pt x="6323763" y="-9853"/>
                          <a:pt x="6705619" y="32541"/>
                          <a:pt x="6848474" y="0"/>
                        </a:cubicBezTo>
                        <a:cubicBezTo>
                          <a:pt x="6890997" y="158352"/>
                          <a:pt x="6794447" y="358595"/>
                          <a:pt x="6848474" y="558800"/>
                        </a:cubicBezTo>
                        <a:cubicBezTo>
                          <a:pt x="6902501" y="759005"/>
                          <a:pt x="6844737" y="1016913"/>
                          <a:pt x="6848474" y="1134363"/>
                        </a:cubicBezTo>
                        <a:cubicBezTo>
                          <a:pt x="6852211" y="1251813"/>
                          <a:pt x="6793682" y="1450226"/>
                          <a:pt x="6848474" y="1676399"/>
                        </a:cubicBezTo>
                        <a:cubicBezTo>
                          <a:pt x="6538592" y="1718742"/>
                          <a:pt x="6466697" y="1643304"/>
                          <a:pt x="6209283" y="1676399"/>
                        </a:cubicBezTo>
                        <a:cubicBezTo>
                          <a:pt x="5951869" y="1709494"/>
                          <a:pt x="5744829" y="1635174"/>
                          <a:pt x="5570092" y="1676399"/>
                        </a:cubicBezTo>
                        <a:cubicBezTo>
                          <a:pt x="5395355" y="1717624"/>
                          <a:pt x="5142651" y="1624614"/>
                          <a:pt x="4999386" y="1676399"/>
                        </a:cubicBezTo>
                        <a:cubicBezTo>
                          <a:pt x="4856121" y="1728184"/>
                          <a:pt x="4518158" y="1644149"/>
                          <a:pt x="4291710" y="1676399"/>
                        </a:cubicBezTo>
                        <a:cubicBezTo>
                          <a:pt x="4065262" y="1708649"/>
                          <a:pt x="3896421" y="1606534"/>
                          <a:pt x="3584035" y="1676399"/>
                        </a:cubicBezTo>
                        <a:cubicBezTo>
                          <a:pt x="3271650" y="1746264"/>
                          <a:pt x="3157368" y="1637843"/>
                          <a:pt x="2944844" y="1676399"/>
                        </a:cubicBezTo>
                        <a:cubicBezTo>
                          <a:pt x="2732320" y="1714955"/>
                          <a:pt x="2548042" y="1616803"/>
                          <a:pt x="2305653" y="1676399"/>
                        </a:cubicBezTo>
                        <a:cubicBezTo>
                          <a:pt x="2063264" y="1735995"/>
                          <a:pt x="1881613" y="1622137"/>
                          <a:pt x="1666462" y="1676399"/>
                        </a:cubicBezTo>
                        <a:cubicBezTo>
                          <a:pt x="1451311" y="1730661"/>
                          <a:pt x="1392474" y="1645553"/>
                          <a:pt x="1232725" y="1676399"/>
                        </a:cubicBezTo>
                        <a:cubicBezTo>
                          <a:pt x="1072976" y="1707245"/>
                          <a:pt x="690613" y="1615958"/>
                          <a:pt x="525050" y="1676399"/>
                        </a:cubicBezTo>
                        <a:cubicBezTo>
                          <a:pt x="359487" y="1736840"/>
                          <a:pt x="212650" y="1618802"/>
                          <a:pt x="0" y="1676399"/>
                        </a:cubicBezTo>
                        <a:cubicBezTo>
                          <a:pt x="-27437" y="1513936"/>
                          <a:pt x="50719" y="1300429"/>
                          <a:pt x="0" y="1167891"/>
                        </a:cubicBezTo>
                        <a:cubicBezTo>
                          <a:pt x="-50719" y="1035353"/>
                          <a:pt x="36038" y="799349"/>
                          <a:pt x="0" y="592328"/>
                        </a:cubicBezTo>
                        <a:cubicBezTo>
                          <a:pt x="-36038" y="385307"/>
                          <a:pt x="43703" y="243433"/>
                          <a:pt x="0" y="0"/>
                        </a:cubicBezTo>
                        <a:close/>
                      </a:path>
                      <a:path w="6848474" h="1676399" stroke="0" extrusionOk="0">
                        <a:moveTo>
                          <a:pt x="0" y="0"/>
                        </a:moveTo>
                        <a:cubicBezTo>
                          <a:pt x="173178" y="-10947"/>
                          <a:pt x="279653" y="19730"/>
                          <a:pt x="502221" y="0"/>
                        </a:cubicBezTo>
                        <a:cubicBezTo>
                          <a:pt x="724789" y="-19730"/>
                          <a:pt x="706327" y="32477"/>
                          <a:pt x="867473" y="0"/>
                        </a:cubicBezTo>
                        <a:cubicBezTo>
                          <a:pt x="1028619" y="-32477"/>
                          <a:pt x="1226313" y="68807"/>
                          <a:pt x="1575149" y="0"/>
                        </a:cubicBezTo>
                        <a:cubicBezTo>
                          <a:pt x="1923985" y="-68807"/>
                          <a:pt x="1951226" y="22639"/>
                          <a:pt x="2077370" y="0"/>
                        </a:cubicBezTo>
                        <a:cubicBezTo>
                          <a:pt x="2203514" y="-22639"/>
                          <a:pt x="2330341" y="51766"/>
                          <a:pt x="2579592" y="0"/>
                        </a:cubicBezTo>
                        <a:cubicBezTo>
                          <a:pt x="2828843" y="-51766"/>
                          <a:pt x="3108061" y="69421"/>
                          <a:pt x="3287268" y="0"/>
                        </a:cubicBezTo>
                        <a:cubicBezTo>
                          <a:pt x="3466475" y="-69421"/>
                          <a:pt x="3568954" y="10522"/>
                          <a:pt x="3721004" y="0"/>
                        </a:cubicBezTo>
                        <a:cubicBezTo>
                          <a:pt x="3873054" y="-10522"/>
                          <a:pt x="4194681" y="82780"/>
                          <a:pt x="4428680" y="0"/>
                        </a:cubicBezTo>
                        <a:cubicBezTo>
                          <a:pt x="4662679" y="-82780"/>
                          <a:pt x="4893718" y="7955"/>
                          <a:pt x="5136356" y="0"/>
                        </a:cubicBezTo>
                        <a:cubicBezTo>
                          <a:pt x="5378994" y="-7955"/>
                          <a:pt x="5534617" y="66985"/>
                          <a:pt x="5707062" y="0"/>
                        </a:cubicBezTo>
                        <a:cubicBezTo>
                          <a:pt x="5879507" y="-66985"/>
                          <a:pt x="6461071" y="61794"/>
                          <a:pt x="6848474" y="0"/>
                        </a:cubicBezTo>
                        <a:cubicBezTo>
                          <a:pt x="6906641" y="147091"/>
                          <a:pt x="6830239" y="271077"/>
                          <a:pt x="6848474" y="542036"/>
                        </a:cubicBezTo>
                        <a:cubicBezTo>
                          <a:pt x="6866709" y="812995"/>
                          <a:pt x="6821231" y="833539"/>
                          <a:pt x="6848474" y="1050543"/>
                        </a:cubicBezTo>
                        <a:cubicBezTo>
                          <a:pt x="6875717" y="1267547"/>
                          <a:pt x="6783547" y="1450871"/>
                          <a:pt x="6848474" y="1676399"/>
                        </a:cubicBezTo>
                        <a:cubicBezTo>
                          <a:pt x="6676753" y="1735779"/>
                          <a:pt x="6490263" y="1666623"/>
                          <a:pt x="6277768" y="1676399"/>
                        </a:cubicBezTo>
                        <a:cubicBezTo>
                          <a:pt x="6065273" y="1686175"/>
                          <a:pt x="5866034" y="1621561"/>
                          <a:pt x="5707062" y="1676399"/>
                        </a:cubicBezTo>
                        <a:cubicBezTo>
                          <a:pt x="5548090" y="1731237"/>
                          <a:pt x="5235423" y="1621666"/>
                          <a:pt x="4999386" y="1676399"/>
                        </a:cubicBezTo>
                        <a:cubicBezTo>
                          <a:pt x="4763349" y="1731132"/>
                          <a:pt x="4703814" y="1675751"/>
                          <a:pt x="4428680" y="1676399"/>
                        </a:cubicBezTo>
                        <a:cubicBezTo>
                          <a:pt x="4153546" y="1677047"/>
                          <a:pt x="4155336" y="1654078"/>
                          <a:pt x="4063428" y="1676399"/>
                        </a:cubicBezTo>
                        <a:cubicBezTo>
                          <a:pt x="3971520" y="1698720"/>
                          <a:pt x="3812114" y="1643968"/>
                          <a:pt x="3629691" y="1676399"/>
                        </a:cubicBezTo>
                        <a:cubicBezTo>
                          <a:pt x="3447268" y="1708830"/>
                          <a:pt x="3197612" y="1594734"/>
                          <a:pt x="2922016" y="1676399"/>
                        </a:cubicBezTo>
                        <a:cubicBezTo>
                          <a:pt x="2646420" y="1758064"/>
                          <a:pt x="2475803" y="1636869"/>
                          <a:pt x="2351309" y="1676399"/>
                        </a:cubicBezTo>
                        <a:cubicBezTo>
                          <a:pt x="2226815" y="1715929"/>
                          <a:pt x="2132563" y="1661275"/>
                          <a:pt x="1917573" y="1676399"/>
                        </a:cubicBezTo>
                        <a:cubicBezTo>
                          <a:pt x="1702583" y="1691523"/>
                          <a:pt x="1608619" y="1618521"/>
                          <a:pt x="1346867" y="1676399"/>
                        </a:cubicBezTo>
                        <a:cubicBezTo>
                          <a:pt x="1085115" y="1734277"/>
                          <a:pt x="1101477" y="1653099"/>
                          <a:pt x="981615" y="1676399"/>
                        </a:cubicBezTo>
                        <a:cubicBezTo>
                          <a:pt x="861753" y="1699699"/>
                          <a:pt x="725745" y="1652299"/>
                          <a:pt x="616363" y="1676399"/>
                        </a:cubicBezTo>
                        <a:cubicBezTo>
                          <a:pt x="506981" y="1700499"/>
                          <a:pt x="259518" y="1631692"/>
                          <a:pt x="0" y="1676399"/>
                        </a:cubicBezTo>
                        <a:cubicBezTo>
                          <a:pt x="-43730" y="1541660"/>
                          <a:pt x="26500" y="1413071"/>
                          <a:pt x="0" y="1151127"/>
                        </a:cubicBezTo>
                        <a:cubicBezTo>
                          <a:pt x="-26500" y="889183"/>
                          <a:pt x="21877" y="789938"/>
                          <a:pt x="0" y="558800"/>
                        </a:cubicBezTo>
                        <a:cubicBezTo>
                          <a:pt x="-21877" y="327662"/>
                          <a:pt x="66215" y="1623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2"/>
                </a:solidFill>
              </a:rPr>
              <a:t>Low-Income Housing Tax Credit (LIHTC) Equity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595959"/>
                </a:solidFill>
              </a:rPr>
              <a:t>9% and 4% Tax Credit: Sold to private investors for equity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595959"/>
                </a:solidFill>
              </a:rPr>
              <a:t>May cover between 40% and 90% of capital needed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595959"/>
                </a:solidFill>
              </a:rPr>
              <a:t>Unit affordability must be (on average) affordable to households at 60% AMI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i="1" dirty="0"/>
              <a:t>Guarantees 30 years of affordability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60B65D2-501F-1E3D-5D95-4A9BEAE1CDBE}"/>
              </a:ext>
            </a:extLst>
          </p:cNvPr>
          <p:cNvSpPr txBox="1">
            <a:spLocks/>
          </p:cNvSpPr>
          <p:nvPr/>
        </p:nvSpPr>
        <p:spPr>
          <a:xfrm>
            <a:off x="3352800" y="1658620"/>
            <a:ext cx="6858000" cy="107762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6"/>
                </a:solidFill>
              </a:rPr>
              <a:t>Funding Gap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Public or charitable source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85EB8BB9-0B08-47BE-B130-87BC826002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9595" y="1478280"/>
          <a:ext cx="3182113" cy="515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3E396F5-FD95-4E9F-928F-74935E5FF2F8}"/>
              </a:ext>
            </a:extLst>
          </p:cNvPr>
          <p:cNvSpPr txBox="1">
            <a:spLocks/>
          </p:cNvSpPr>
          <p:nvPr/>
        </p:nvSpPr>
        <p:spPr>
          <a:xfrm>
            <a:off x="3759867" y="2337696"/>
            <a:ext cx="6858000" cy="719732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4"/>
                </a:solidFill>
              </a:rPr>
              <a:t>Deferred Developers' Fee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Can defer up to 50% of fee</a:t>
            </a:r>
          </a:p>
        </p:txBody>
      </p:sp>
    </p:spTree>
    <p:extLst>
      <p:ext uri="{BB962C8B-B14F-4D97-AF65-F5344CB8AC3E}">
        <p14:creationId xmlns:p14="http://schemas.microsoft.com/office/powerpoint/2010/main" val="61348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animBg="1"/>
      <p:bldP spid="9" grpId="0" animBg="1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4CB98B-44F3-43DB-AACA-3FC808161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Development Options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097A80F-21D4-46D2-AFC2-0711DBF2C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 well do these plans meet each guiding public interest?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Which of the plans does a better job of meeting each interest?</a:t>
            </a:r>
            <a:endParaRPr lang="en-US" u="sng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B143A-1D46-4FFD-8CF0-131CA30A4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145C-4149-BF44-8B89-BA0C86F86C3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0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FI Palette">
      <a:dk1>
        <a:srgbClr val="000000"/>
      </a:dk1>
      <a:lt1>
        <a:srgbClr val="FFFFFF"/>
      </a:lt1>
      <a:dk2>
        <a:srgbClr val="244653"/>
      </a:dk2>
      <a:lt2>
        <a:srgbClr val="E7E6E6"/>
      </a:lt2>
      <a:accent1>
        <a:srgbClr val="244653"/>
      </a:accent1>
      <a:accent2>
        <a:srgbClr val="ED7D31"/>
      </a:accent2>
      <a:accent3>
        <a:srgbClr val="4B9CD3"/>
      </a:accent3>
      <a:accent4>
        <a:srgbClr val="FFC000"/>
      </a:accent4>
      <a:accent5>
        <a:srgbClr val="6954A2"/>
      </a:accent5>
      <a:accent6>
        <a:srgbClr val="E65041"/>
      </a:accent6>
      <a:hlink>
        <a:srgbClr val="007FAE"/>
      </a:hlink>
      <a:folHlink>
        <a:srgbClr val="954F72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144192</TotalTime>
  <Words>1421</Words>
  <Application>Microsoft Office PowerPoint</Application>
  <PresentationFormat>Widescreen</PresentationFormat>
  <Paragraphs>293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 Display</vt:lpstr>
      <vt:lpstr>Arial</vt:lpstr>
      <vt:lpstr>Calibri</vt:lpstr>
      <vt:lpstr>Helvetica</vt:lpstr>
      <vt:lpstr>Symbol</vt:lpstr>
      <vt:lpstr>Wingdings</vt:lpstr>
      <vt:lpstr>Office Theme</vt:lpstr>
      <vt:lpstr>Community Input Sessions: Coxe Avenue</vt:lpstr>
      <vt:lpstr>Input Session Overview</vt:lpstr>
      <vt:lpstr>Buncombe County has significant need for rental units affordable to low- and moderate-income households</vt:lpstr>
      <vt:lpstr>UNC School of Government (SOG)</vt:lpstr>
      <vt:lpstr>Development Finance Initiative (DFI)</vt:lpstr>
      <vt:lpstr>Guiding public interests endorsed by the Buncombe County Commission following spring 2023 engagement:</vt:lpstr>
      <vt:lpstr>DFI Process Overview</vt:lpstr>
      <vt:lpstr>Funding for Affordable Rental Development</vt:lpstr>
      <vt:lpstr>Development Options</vt:lpstr>
      <vt:lpstr>PowerPoint Presentation</vt:lpstr>
      <vt:lpstr>Site Considerations</vt:lpstr>
      <vt:lpstr>Additional Considerations</vt:lpstr>
      <vt:lpstr>Option 1: 52 Coxe Avenue</vt:lpstr>
      <vt:lpstr>Option 1: 52 Coxe Avenue</vt:lpstr>
      <vt:lpstr>Option 2: 50-52 Coxe Avenue</vt:lpstr>
      <vt:lpstr>Option 2: 50-52 Coxe Avenue</vt:lpstr>
      <vt:lpstr>PowerPoint Presentation</vt:lpstr>
      <vt:lpstr>PowerPoint Presentation</vt:lpstr>
      <vt:lpstr>Next Steps</vt:lpstr>
      <vt:lpstr>Potential Development Timeline</vt:lpstr>
      <vt:lpstr>Discussion</vt:lpstr>
      <vt:lpstr>PowerPoint Presentation</vt:lpstr>
      <vt:lpstr>Summary of Housing Needs</vt:lpstr>
      <vt:lpstr>Who will affordable housing serve?</vt:lpstr>
      <vt:lpstr>Area Median Income (Family of 4): $90,300</vt:lpstr>
      <vt:lpstr>Affordable Housing in Buncombe County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Jacobs, Andrew</dc:creator>
  <cp:lastModifiedBy>Odio, Sarah Prio</cp:lastModifiedBy>
  <cp:revision>472</cp:revision>
  <dcterms:created xsi:type="dcterms:W3CDTF">2021-09-10T17:42:10Z</dcterms:created>
  <dcterms:modified xsi:type="dcterms:W3CDTF">2024-02-19T16:04:34Z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1261697-fdab-478b-b003-43ca5b1019ea_Enabled">
    <vt:lpwstr>true</vt:lpwstr>
  </property>
  <property fmtid="{D5CDD505-2E9C-101B-9397-08002B2CF9AE}" pid="3" name="MSIP_Label_91261697-fdab-478b-b003-43ca5b1019ea_SetDate">
    <vt:lpwstr>2023-04-10T20:00:29Z</vt:lpwstr>
  </property>
  <property fmtid="{D5CDD505-2E9C-101B-9397-08002B2CF9AE}" pid="4" name="MSIP_Label_91261697-fdab-478b-b003-43ca5b1019ea_Method">
    <vt:lpwstr>Privileged</vt:lpwstr>
  </property>
  <property fmtid="{D5CDD505-2E9C-101B-9397-08002B2CF9AE}" pid="5" name="MSIP_Label_91261697-fdab-478b-b003-43ca5b1019ea_Name">
    <vt:lpwstr>Tier 1-Business Information</vt:lpwstr>
  </property>
  <property fmtid="{D5CDD505-2E9C-101B-9397-08002B2CF9AE}" pid="6" name="MSIP_Label_91261697-fdab-478b-b003-43ca5b1019ea_SiteId">
    <vt:lpwstr>58b3d54f-16c9-42d3-af08-1fcabd095666</vt:lpwstr>
  </property>
  <property fmtid="{D5CDD505-2E9C-101B-9397-08002B2CF9AE}" pid="7" name="MSIP_Label_91261697-fdab-478b-b003-43ca5b1019ea_ActionId">
    <vt:lpwstr>f6d4eb67-f5d0-4c24-9f77-9a5389d41576</vt:lpwstr>
  </property>
  <property fmtid="{D5CDD505-2E9C-101B-9397-08002B2CF9AE}" pid="8" name="MSIP_Label_91261697-fdab-478b-b003-43ca5b1019ea_ContentBits">
    <vt:lpwstr>0</vt:lpwstr>
  </property>
</Properties>
</file>